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80" r:id="rId2"/>
  </p:sldMasterIdLst>
  <p:notesMasterIdLst>
    <p:notesMasterId r:id="rId5"/>
  </p:notesMasterIdLst>
  <p:sldIdLst>
    <p:sldId id="256" r:id="rId3"/>
    <p:sldId id="257" r:id="rId4"/>
  </p:sldIdLst>
  <p:sldSz cx="6858000" cy="9906000" type="A4"/>
  <p:notesSz cx="6807200" cy="9939338"/>
  <p:defaultTextStyle>
    <a:defPPr>
      <a:defRPr lang="ja-JP"/>
    </a:defPPr>
    <a:lvl1pPr marL="0" algn="l" defTabSz="820160" rtl="0" eaLnBrk="1" latinLnBrk="0" hangingPunct="1">
      <a:defRPr kumimoji="1" sz="1615" kern="1200">
        <a:solidFill>
          <a:schemeClr val="tx1"/>
        </a:solidFill>
        <a:latin typeface="+mn-lt"/>
        <a:ea typeface="+mn-ea"/>
        <a:cs typeface="+mn-cs"/>
      </a:defRPr>
    </a:lvl1pPr>
    <a:lvl2pPr marL="410081" algn="l" defTabSz="820160" rtl="0" eaLnBrk="1" latinLnBrk="0" hangingPunct="1">
      <a:defRPr kumimoji="1" sz="1615" kern="1200">
        <a:solidFill>
          <a:schemeClr val="tx1"/>
        </a:solidFill>
        <a:latin typeface="+mn-lt"/>
        <a:ea typeface="+mn-ea"/>
        <a:cs typeface="+mn-cs"/>
      </a:defRPr>
    </a:lvl2pPr>
    <a:lvl3pPr marL="820160" algn="l" defTabSz="820160" rtl="0" eaLnBrk="1" latinLnBrk="0" hangingPunct="1">
      <a:defRPr kumimoji="1" sz="1615" kern="1200">
        <a:solidFill>
          <a:schemeClr val="tx1"/>
        </a:solidFill>
        <a:latin typeface="+mn-lt"/>
        <a:ea typeface="+mn-ea"/>
        <a:cs typeface="+mn-cs"/>
      </a:defRPr>
    </a:lvl3pPr>
    <a:lvl4pPr marL="1230241" algn="l" defTabSz="820160" rtl="0" eaLnBrk="1" latinLnBrk="0" hangingPunct="1">
      <a:defRPr kumimoji="1" sz="1615" kern="1200">
        <a:solidFill>
          <a:schemeClr val="tx1"/>
        </a:solidFill>
        <a:latin typeface="+mn-lt"/>
        <a:ea typeface="+mn-ea"/>
        <a:cs typeface="+mn-cs"/>
      </a:defRPr>
    </a:lvl4pPr>
    <a:lvl5pPr marL="1640320" algn="l" defTabSz="820160" rtl="0" eaLnBrk="1" latinLnBrk="0" hangingPunct="1">
      <a:defRPr kumimoji="1" sz="1615" kern="1200">
        <a:solidFill>
          <a:schemeClr val="tx1"/>
        </a:solidFill>
        <a:latin typeface="+mn-lt"/>
        <a:ea typeface="+mn-ea"/>
        <a:cs typeface="+mn-cs"/>
      </a:defRPr>
    </a:lvl5pPr>
    <a:lvl6pPr marL="2050400" algn="l" defTabSz="820160" rtl="0" eaLnBrk="1" latinLnBrk="0" hangingPunct="1">
      <a:defRPr kumimoji="1" sz="1615" kern="1200">
        <a:solidFill>
          <a:schemeClr val="tx1"/>
        </a:solidFill>
        <a:latin typeface="+mn-lt"/>
        <a:ea typeface="+mn-ea"/>
        <a:cs typeface="+mn-cs"/>
      </a:defRPr>
    </a:lvl6pPr>
    <a:lvl7pPr marL="2460479" algn="l" defTabSz="820160" rtl="0" eaLnBrk="1" latinLnBrk="0" hangingPunct="1">
      <a:defRPr kumimoji="1" sz="1615" kern="1200">
        <a:solidFill>
          <a:schemeClr val="tx1"/>
        </a:solidFill>
        <a:latin typeface="+mn-lt"/>
        <a:ea typeface="+mn-ea"/>
        <a:cs typeface="+mn-cs"/>
      </a:defRPr>
    </a:lvl7pPr>
    <a:lvl8pPr marL="2870561" algn="l" defTabSz="820160" rtl="0" eaLnBrk="1" latinLnBrk="0" hangingPunct="1">
      <a:defRPr kumimoji="1" sz="1615" kern="1200">
        <a:solidFill>
          <a:schemeClr val="tx1"/>
        </a:solidFill>
        <a:latin typeface="+mn-lt"/>
        <a:ea typeface="+mn-ea"/>
        <a:cs typeface="+mn-cs"/>
      </a:defRPr>
    </a:lvl8pPr>
    <a:lvl9pPr marL="3280640" algn="l" defTabSz="820160" rtl="0" eaLnBrk="1" latinLnBrk="0" hangingPunct="1">
      <a:defRPr kumimoji="1" sz="161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15" userDrawn="1">
          <p15:clr>
            <a:srgbClr val="A4A3A4"/>
          </p15:clr>
        </p15:guide>
        <p15:guide id="2" pos="19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B0AA"/>
    <a:srgbClr val="D1D3D4"/>
    <a:srgbClr val="FFC000"/>
    <a:srgbClr val="006984"/>
    <a:srgbClr val="5996A6"/>
    <a:srgbClr val="D1DB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29"/>
    <p:restoredTop sz="94694"/>
  </p:normalViewPr>
  <p:slideViewPr>
    <p:cSldViewPr>
      <p:cViewPr>
        <p:scale>
          <a:sx n="70" d="100"/>
          <a:sy n="70" d="100"/>
        </p:scale>
        <p:origin x="1662" y="-96"/>
      </p:cViewPr>
      <p:guideLst>
        <p:guide orient="horz" pos="2615"/>
        <p:guide pos="190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50343" cy="497545"/>
          </a:xfrm>
          <a:prstGeom prst="rect">
            <a:avLst/>
          </a:prstGeom>
        </p:spPr>
        <p:txBody>
          <a:bodyPr vert="horz" lIns="81935" tIns="40966" rIns="81935" bIns="40966" rtlCol="0"/>
          <a:lstStyle>
            <a:lvl1pPr algn="l">
              <a:defRPr sz="1100"/>
            </a:lvl1pPr>
          </a:lstStyle>
          <a:p>
            <a:endParaRPr kumimoji="1" lang="ja-JP" altLang="en-US"/>
          </a:p>
        </p:txBody>
      </p:sp>
      <p:sp>
        <p:nvSpPr>
          <p:cNvPr id="3" name="日付プレースホルダー 2"/>
          <p:cNvSpPr>
            <a:spLocks noGrp="1"/>
          </p:cNvSpPr>
          <p:nvPr>
            <p:ph type="dt" idx="1"/>
          </p:nvPr>
        </p:nvSpPr>
        <p:spPr>
          <a:xfrm>
            <a:off x="3855470" y="0"/>
            <a:ext cx="2950343" cy="497545"/>
          </a:xfrm>
          <a:prstGeom prst="rect">
            <a:avLst/>
          </a:prstGeom>
        </p:spPr>
        <p:txBody>
          <a:bodyPr vert="horz" lIns="81935" tIns="40966" rIns="81935" bIns="40966" rtlCol="0"/>
          <a:lstStyle>
            <a:lvl1pPr algn="r">
              <a:defRPr sz="1100"/>
            </a:lvl1pPr>
          </a:lstStyle>
          <a:p>
            <a:fld id="{1BE51344-8A47-514E-AD27-1D7D82FF02D5}" type="datetimeFigureOut">
              <a:rPr kumimoji="1" lang="ja-JP" altLang="en-US" smtClean="0"/>
              <a:t>2020/1/22</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2800"/>
          </a:xfrm>
          <a:prstGeom prst="rect">
            <a:avLst/>
          </a:prstGeom>
          <a:noFill/>
          <a:ln w="12700">
            <a:solidFill>
              <a:prstClr val="black"/>
            </a:solidFill>
          </a:ln>
        </p:spPr>
        <p:txBody>
          <a:bodyPr vert="horz" lIns="81935" tIns="40966" rIns="81935" bIns="40966" rtlCol="0" anchor="ctr"/>
          <a:lstStyle/>
          <a:p>
            <a:endParaRPr lang="ja-JP" altLang="en-US"/>
          </a:p>
        </p:txBody>
      </p:sp>
      <p:sp>
        <p:nvSpPr>
          <p:cNvPr id="5" name="ノート プレースホルダー 4"/>
          <p:cNvSpPr>
            <a:spLocks noGrp="1"/>
          </p:cNvSpPr>
          <p:nvPr>
            <p:ph type="body" sz="quarter" idx="3"/>
          </p:nvPr>
        </p:nvSpPr>
        <p:spPr>
          <a:xfrm>
            <a:off x="681276" y="4783092"/>
            <a:ext cx="5444648" cy="3913831"/>
          </a:xfrm>
          <a:prstGeom prst="rect">
            <a:avLst/>
          </a:prstGeom>
        </p:spPr>
        <p:txBody>
          <a:bodyPr vert="horz" lIns="81935" tIns="40966" rIns="81935" bIns="4096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1797"/>
            <a:ext cx="2950343" cy="497545"/>
          </a:xfrm>
          <a:prstGeom prst="rect">
            <a:avLst/>
          </a:prstGeom>
        </p:spPr>
        <p:txBody>
          <a:bodyPr vert="horz" lIns="81935" tIns="40966" rIns="81935" bIns="40966"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55470" y="9441797"/>
            <a:ext cx="2950343" cy="497545"/>
          </a:xfrm>
          <a:prstGeom prst="rect">
            <a:avLst/>
          </a:prstGeom>
        </p:spPr>
        <p:txBody>
          <a:bodyPr vert="horz" lIns="81935" tIns="40966" rIns="81935" bIns="40966" rtlCol="0" anchor="b"/>
          <a:lstStyle>
            <a:lvl1pPr algn="r">
              <a:defRPr sz="1100"/>
            </a:lvl1pPr>
          </a:lstStyle>
          <a:p>
            <a:fld id="{CDA350A1-5D19-F74B-8CD4-E11587671D60}" type="slidenum">
              <a:rPr kumimoji="1" lang="ja-JP" altLang="en-US" smtClean="0"/>
              <a:t>‹#›</a:t>
            </a:fld>
            <a:endParaRPr kumimoji="1" lang="ja-JP" altLang="en-US"/>
          </a:p>
        </p:txBody>
      </p:sp>
    </p:spTree>
    <p:extLst>
      <p:ext uri="{BB962C8B-B14F-4D97-AF65-F5344CB8AC3E}">
        <p14:creationId xmlns:p14="http://schemas.microsoft.com/office/powerpoint/2010/main" val="1877477393"/>
      </p:ext>
    </p:extLst>
  </p:cSld>
  <p:clrMap bg1="lt1" tx1="dk1" bg2="lt2" tx2="dk2" accent1="accent1" accent2="accent2" accent3="accent3" accent4="accent4" accent5="accent5" accent6="accent6" hlink="hlink" folHlink="folHlink"/>
  <p:notesStyle>
    <a:lvl1pPr marL="0" algn="l" defTabSz="820160" rtl="0" eaLnBrk="1" latinLnBrk="0" hangingPunct="1">
      <a:defRPr kumimoji="1" sz="1076" kern="1200">
        <a:solidFill>
          <a:schemeClr val="tx1"/>
        </a:solidFill>
        <a:latin typeface="+mn-lt"/>
        <a:ea typeface="+mn-ea"/>
        <a:cs typeface="+mn-cs"/>
      </a:defRPr>
    </a:lvl1pPr>
    <a:lvl2pPr marL="410081" algn="l" defTabSz="820160" rtl="0" eaLnBrk="1" latinLnBrk="0" hangingPunct="1">
      <a:defRPr kumimoji="1" sz="1076" kern="1200">
        <a:solidFill>
          <a:schemeClr val="tx1"/>
        </a:solidFill>
        <a:latin typeface="+mn-lt"/>
        <a:ea typeface="+mn-ea"/>
        <a:cs typeface="+mn-cs"/>
      </a:defRPr>
    </a:lvl2pPr>
    <a:lvl3pPr marL="820160" algn="l" defTabSz="820160" rtl="0" eaLnBrk="1" latinLnBrk="0" hangingPunct="1">
      <a:defRPr kumimoji="1" sz="1076" kern="1200">
        <a:solidFill>
          <a:schemeClr val="tx1"/>
        </a:solidFill>
        <a:latin typeface="+mn-lt"/>
        <a:ea typeface="+mn-ea"/>
        <a:cs typeface="+mn-cs"/>
      </a:defRPr>
    </a:lvl3pPr>
    <a:lvl4pPr marL="1230241" algn="l" defTabSz="820160" rtl="0" eaLnBrk="1" latinLnBrk="0" hangingPunct="1">
      <a:defRPr kumimoji="1" sz="1076" kern="1200">
        <a:solidFill>
          <a:schemeClr val="tx1"/>
        </a:solidFill>
        <a:latin typeface="+mn-lt"/>
        <a:ea typeface="+mn-ea"/>
        <a:cs typeface="+mn-cs"/>
      </a:defRPr>
    </a:lvl4pPr>
    <a:lvl5pPr marL="1640320" algn="l" defTabSz="820160" rtl="0" eaLnBrk="1" latinLnBrk="0" hangingPunct="1">
      <a:defRPr kumimoji="1" sz="1076" kern="1200">
        <a:solidFill>
          <a:schemeClr val="tx1"/>
        </a:solidFill>
        <a:latin typeface="+mn-lt"/>
        <a:ea typeface="+mn-ea"/>
        <a:cs typeface="+mn-cs"/>
      </a:defRPr>
    </a:lvl5pPr>
    <a:lvl6pPr marL="2050400" algn="l" defTabSz="820160" rtl="0" eaLnBrk="1" latinLnBrk="0" hangingPunct="1">
      <a:defRPr kumimoji="1" sz="1076" kern="1200">
        <a:solidFill>
          <a:schemeClr val="tx1"/>
        </a:solidFill>
        <a:latin typeface="+mn-lt"/>
        <a:ea typeface="+mn-ea"/>
        <a:cs typeface="+mn-cs"/>
      </a:defRPr>
    </a:lvl6pPr>
    <a:lvl7pPr marL="2460479" algn="l" defTabSz="820160" rtl="0" eaLnBrk="1" latinLnBrk="0" hangingPunct="1">
      <a:defRPr kumimoji="1" sz="1076" kern="1200">
        <a:solidFill>
          <a:schemeClr val="tx1"/>
        </a:solidFill>
        <a:latin typeface="+mn-lt"/>
        <a:ea typeface="+mn-ea"/>
        <a:cs typeface="+mn-cs"/>
      </a:defRPr>
    </a:lvl7pPr>
    <a:lvl8pPr marL="2870561" algn="l" defTabSz="820160" rtl="0" eaLnBrk="1" latinLnBrk="0" hangingPunct="1">
      <a:defRPr kumimoji="1" sz="1076" kern="1200">
        <a:solidFill>
          <a:schemeClr val="tx1"/>
        </a:solidFill>
        <a:latin typeface="+mn-lt"/>
        <a:ea typeface="+mn-ea"/>
        <a:cs typeface="+mn-cs"/>
      </a:defRPr>
    </a:lvl8pPr>
    <a:lvl9pPr marL="3280640" algn="l" defTabSz="820160" rtl="0" eaLnBrk="1" latinLnBrk="0" hangingPunct="1">
      <a:defRPr kumimoji="1" sz="10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28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A350A1-5D19-F74B-8CD4-E11587671D60}" type="slidenum">
              <a:rPr kumimoji="1" lang="ja-JP" altLang="en-US" smtClean="0"/>
              <a:t>1</a:t>
            </a:fld>
            <a:endParaRPr kumimoji="1" lang="ja-JP" altLang="en-US"/>
          </a:p>
        </p:txBody>
      </p:sp>
    </p:spTree>
    <p:extLst>
      <p:ext uri="{BB962C8B-B14F-4D97-AF65-F5344CB8AC3E}">
        <p14:creationId xmlns:p14="http://schemas.microsoft.com/office/powerpoint/2010/main" val="4247293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48237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D8BD707-D9CF-40AE-B4C6-C98DA3205C09}"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924567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476102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611696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395780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099548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D8BD707-D9CF-40AE-B4C6-C98DA3205C09}"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432428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173797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1/22/2020</a:t>
            </a:fld>
            <a:endParaRPr lang="en-US"/>
          </a:p>
        </p:txBody>
      </p:sp>
      <p:sp>
        <p:nvSpPr>
          <p:cNvPr id="8" name="Footer Placeholder 7"/>
          <p:cNvSpPr>
            <a:spLocks noGrp="1"/>
          </p:cNvSpPr>
          <p:nvPr>
            <p:ph type="ftr" sz="quarter" idx="11"/>
          </p:nvPr>
        </p:nvSpPr>
        <p:spPr/>
        <p:txBody>
          <a:bodyPr/>
          <a:lstStyle/>
          <a:p>
            <a:endParaRPr lang="ja-JP" altLang="en-US"/>
          </a:p>
        </p:txBody>
      </p:sp>
      <p:sp>
        <p:nvSpPr>
          <p:cNvPr id="9" name="Slide Number Placeholder 8"/>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260929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1/22/2020</a:t>
            </a:fld>
            <a:endParaRPr lang="en-US"/>
          </a:p>
        </p:txBody>
      </p:sp>
      <p:sp>
        <p:nvSpPr>
          <p:cNvPr id="4" name="Footer Placeholder 3"/>
          <p:cNvSpPr>
            <a:spLocks noGrp="1"/>
          </p:cNvSpPr>
          <p:nvPr>
            <p:ph type="ftr" sz="quarter" idx="11"/>
          </p:nvPr>
        </p:nvSpPr>
        <p:spPr/>
        <p:txBody>
          <a:bodyPr/>
          <a:lstStyle/>
          <a:p>
            <a:endParaRPr lang="ja-JP" altLang="en-US"/>
          </a:p>
        </p:txBody>
      </p:sp>
      <p:sp>
        <p:nvSpPr>
          <p:cNvPr id="5" name="Slide Number Placeholder 4"/>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632151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1/22/2020</a:t>
            </a:fld>
            <a:endParaRPr lang="en-US"/>
          </a:p>
        </p:txBody>
      </p:sp>
      <p:sp>
        <p:nvSpPr>
          <p:cNvPr id="3" name="Footer Placeholder 2"/>
          <p:cNvSpPr>
            <a:spLocks noGrp="1"/>
          </p:cNvSpPr>
          <p:nvPr>
            <p:ph type="ftr" sz="quarter" idx="11"/>
          </p:nvPr>
        </p:nvSpPr>
        <p:spPr/>
        <p:txBody>
          <a:bodyPr/>
          <a:lstStyle/>
          <a:p>
            <a:endParaRPr lang="ja-JP" altLang="en-US"/>
          </a:p>
        </p:txBody>
      </p:sp>
      <p:sp>
        <p:nvSpPr>
          <p:cNvPr id="4" name="Slide Number Placeholder 3"/>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941259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D8BD707-D9CF-40AE-B4C6-C98DA3205C09}"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59912890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正方形/長方形 21"/>
          <p:cNvSpPr/>
          <p:nvPr userDrawn="1"/>
        </p:nvSpPr>
        <p:spPr>
          <a:xfrm>
            <a:off x="1" y="2"/>
            <a:ext cx="6858000" cy="9906000"/>
          </a:xfrm>
          <a:prstGeom prst="rect">
            <a:avLst/>
          </a:prstGeom>
          <a:pattFill prst="narVert">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9586" tIns="39793" rIns="79586" bIns="39793" rtlCol="0" anchor="ctr"/>
          <a:lstStyle/>
          <a:p>
            <a:pPr algn="ctr"/>
            <a:endParaRPr kumimoji="1" lang="ja-JP" altLang="en-US" sz="1632"/>
          </a:p>
        </p:txBody>
      </p:sp>
      <p:sp>
        <p:nvSpPr>
          <p:cNvPr id="4" name="Date Placeholder 3"/>
          <p:cNvSpPr>
            <a:spLocks noGrp="1"/>
          </p:cNvSpPr>
          <p:nvPr>
            <p:ph type="dt" sz="half" idx="2"/>
          </p:nvPr>
        </p:nvSpPr>
        <p:spPr>
          <a:xfrm>
            <a:off x="471488" y="9181397"/>
            <a:ext cx="1543050" cy="527403"/>
          </a:xfrm>
          <a:prstGeom prst="rect">
            <a:avLst/>
          </a:prstGeom>
        </p:spPr>
        <p:txBody>
          <a:bodyPr vert="horz" lIns="89337" tIns="44668" rIns="89337" bIns="44668" rtlCol="0" anchor="ctr"/>
          <a:lstStyle>
            <a:lvl1pPr algn="l">
              <a:defRPr sz="891">
                <a:solidFill>
                  <a:schemeClr val="tx1">
                    <a:tint val="75000"/>
                  </a:schemeClr>
                </a:solidFill>
              </a:defRPr>
            </a:lvl1pPr>
          </a:lstStyle>
          <a:p>
            <a:fld id="{C764DE79-268F-4C1A-8933-263129D2AF90}" type="datetimeFigureOut">
              <a:rPr lang="en-US" smtClean="0"/>
              <a:t>1/22/2020</a:t>
            </a:fld>
            <a:endParaRPr lang="en-US"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89337" tIns="44668" rIns="89337" bIns="44668" rtlCol="0" anchor="ctr"/>
          <a:lstStyle>
            <a:lvl1pPr algn="ctr">
              <a:defRPr sz="891">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2" y="9181397"/>
            <a:ext cx="1543050" cy="527403"/>
          </a:xfrm>
          <a:prstGeom prst="rect">
            <a:avLst/>
          </a:prstGeom>
        </p:spPr>
        <p:txBody>
          <a:bodyPr vert="horz" lIns="89337" tIns="44668" rIns="89337" bIns="44668" rtlCol="0" anchor="ctr"/>
          <a:lstStyle>
            <a:lvl1pPr algn="r">
              <a:defRPr sz="891">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017304224"/>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676725" rtl="0" eaLnBrk="1" latinLnBrk="0" hangingPunct="1">
        <a:lnSpc>
          <a:spcPct val="90000"/>
        </a:lnSpc>
        <a:spcBef>
          <a:spcPct val="0"/>
        </a:spcBef>
        <a:buNone/>
        <a:defRPr kumimoji="1" sz="3296" kern="1200">
          <a:solidFill>
            <a:schemeClr val="tx1"/>
          </a:solidFill>
          <a:latin typeface="+mj-lt"/>
          <a:ea typeface="+mj-ea"/>
          <a:cs typeface="+mj-cs"/>
        </a:defRPr>
      </a:lvl1pPr>
    </p:titleStyle>
    <p:bodyStyle>
      <a:lvl1pPr marL="169181" indent="-169181" algn="l" defTabSz="676725" rtl="0" eaLnBrk="1" latinLnBrk="0" hangingPunct="1">
        <a:lnSpc>
          <a:spcPct val="90000"/>
        </a:lnSpc>
        <a:spcBef>
          <a:spcPts val="740"/>
        </a:spcBef>
        <a:buFont typeface="Arial" panose="020B0604020202020204" pitchFamily="34" charset="0"/>
        <a:buChar char="•"/>
        <a:defRPr kumimoji="1" sz="2049" kern="1200">
          <a:solidFill>
            <a:schemeClr val="tx1"/>
          </a:solidFill>
          <a:latin typeface="+mn-lt"/>
          <a:ea typeface="+mn-ea"/>
          <a:cs typeface="+mn-cs"/>
        </a:defRPr>
      </a:lvl1pPr>
      <a:lvl2pPr marL="507544" indent="-169181" algn="l" defTabSz="676725" rtl="0" eaLnBrk="1" latinLnBrk="0" hangingPunct="1">
        <a:lnSpc>
          <a:spcPct val="90000"/>
        </a:lnSpc>
        <a:spcBef>
          <a:spcPts val="370"/>
        </a:spcBef>
        <a:buFont typeface="Arial" panose="020B0604020202020204" pitchFamily="34" charset="0"/>
        <a:buChar char="•"/>
        <a:defRPr kumimoji="1" sz="1782" kern="1200">
          <a:solidFill>
            <a:schemeClr val="tx1"/>
          </a:solidFill>
          <a:latin typeface="+mn-lt"/>
          <a:ea typeface="+mn-ea"/>
          <a:cs typeface="+mn-cs"/>
        </a:defRPr>
      </a:lvl2pPr>
      <a:lvl3pPr marL="845907" indent="-169181" algn="l" defTabSz="676725" rtl="0" eaLnBrk="1" latinLnBrk="0" hangingPunct="1">
        <a:lnSpc>
          <a:spcPct val="90000"/>
        </a:lnSpc>
        <a:spcBef>
          <a:spcPts val="370"/>
        </a:spcBef>
        <a:buFont typeface="Arial" panose="020B0604020202020204" pitchFamily="34" charset="0"/>
        <a:buChar char="•"/>
        <a:defRPr kumimoji="1" sz="1514" kern="1200">
          <a:solidFill>
            <a:schemeClr val="tx1"/>
          </a:solidFill>
          <a:latin typeface="+mn-lt"/>
          <a:ea typeface="+mn-ea"/>
          <a:cs typeface="+mn-cs"/>
        </a:defRPr>
      </a:lvl3pPr>
      <a:lvl4pPr marL="1184269" indent="-169181" algn="l" defTabSz="676725" rtl="0" eaLnBrk="1" latinLnBrk="0" hangingPunct="1">
        <a:lnSpc>
          <a:spcPct val="90000"/>
        </a:lnSpc>
        <a:spcBef>
          <a:spcPts val="370"/>
        </a:spcBef>
        <a:buFont typeface="Arial" panose="020B0604020202020204" pitchFamily="34" charset="0"/>
        <a:buChar char="•"/>
        <a:defRPr kumimoji="1" sz="1336" kern="1200">
          <a:solidFill>
            <a:schemeClr val="tx1"/>
          </a:solidFill>
          <a:latin typeface="+mn-lt"/>
          <a:ea typeface="+mn-ea"/>
          <a:cs typeface="+mn-cs"/>
        </a:defRPr>
      </a:lvl4pPr>
      <a:lvl5pPr marL="1522632" indent="-169181" algn="l" defTabSz="676725" rtl="0" eaLnBrk="1" latinLnBrk="0" hangingPunct="1">
        <a:lnSpc>
          <a:spcPct val="90000"/>
        </a:lnSpc>
        <a:spcBef>
          <a:spcPts val="370"/>
        </a:spcBef>
        <a:buFont typeface="Arial" panose="020B0604020202020204" pitchFamily="34" charset="0"/>
        <a:buChar char="•"/>
        <a:defRPr kumimoji="1" sz="1336" kern="1200">
          <a:solidFill>
            <a:schemeClr val="tx1"/>
          </a:solidFill>
          <a:latin typeface="+mn-lt"/>
          <a:ea typeface="+mn-ea"/>
          <a:cs typeface="+mn-cs"/>
        </a:defRPr>
      </a:lvl5pPr>
      <a:lvl6pPr marL="1860994" indent="-169181" algn="l" defTabSz="676725" rtl="0" eaLnBrk="1" latinLnBrk="0" hangingPunct="1">
        <a:lnSpc>
          <a:spcPct val="90000"/>
        </a:lnSpc>
        <a:spcBef>
          <a:spcPts val="370"/>
        </a:spcBef>
        <a:buFont typeface="Arial" panose="020B0604020202020204" pitchFamily="34" charset="0"/>
        <a:buChar char="•"/>
        <a:defRPr kumimoji="1" sz="1336" kern="1200">
          <a:solidFill>
            <a:schemeClr val="tx1"/>
          </a:solidFill>
          <a:latin typeface="+mn-lt"/>
          <a:ea typeface="+mn-ea"/>
          <a:cs typeface="+mn-cs"/>
        </a:defRPr>
      </a:lvl6pPr>
      <a:lvl7pPr marL="2199358" indent="-169181" algn="l" defTabSz="676725" rtl="0" eaLnBrk="1" latinLnBrk="0" hangingPunct="1">
        <a:lnSpc>
          <a:spcPct val="90000"/>
        </a:lnSpc>
        <a:spcBef>
          <a:spcPts val="370"/>
        </a:spcBef>
        <a:buFont typeface="Arial" panose="020B0604020202020204" pitchFamily="34" charset="0"/>
        <a:buChar char="•"/>
        <a:defRPr kumimoji="1" sz="1336" kern="1200">
          <a:solidFill>
            <a:schemeClr val="tx1"/>
          </a:solidFill>
          <a:latin typeface="+mn-lt"/>
          <a:ea typeface="+mn-ea"/>
          <a:cs typeface="+mn-cs"/>
        </a:defRPr>
      </a:lvl7pPr>
      <a:lvl8pPr marL="2537720" indent="-169181" algn="l" defTabSz="676725" rtl="0" eaLnBrk="1" latinLnBrk="0" hangingPunct="1">
        <a:lnSpc>
          <a:spcPct val="90000"/>
        </a:lnSpc>
        <a:spcBef>
          <a:spcPts val="370"/>
        </a:spcBef>
        <a:buFont typeface="Arial" panose="020B0604020202020204" pitchFamily="34" charset="0"/>
        <a:buChar char="•"/>
        <a:defRPr kumimoji="1" sz="1336" kern="1200">
          <a:solidFill>
            <a:schemeClr val="tx1"/>
          </a:solidFill>
          <a:latin typeface="+mn-lt"/>
          <a:ea typeface="+mn-ea"/>
          <a:cs typeface="+mn-cs"/>
        </a:defRPr>
      </a:lvl8pPr>
      <a:lvl9pPr marL="2876082" indent="-169181" algn="l" defTabSz="676725" rtl="0" eaLnBrk="1" latinLnBrk="0" hangingPunct="1">
        <a:lnSpc>
          <a:spcPct val="90000"/>
        </a:lnSpc>
        <a:spcBef>
          <a:spcPts val="370"/>
        </a:spcBef>
        <a:buFont typeface="Arial" panose="020B0604020202020204" pitchFamily="34" charset="0"/>
        <a:buChar char="•"/>
        <a:defRPr kumimoji="1" sz="1336" kern="1200">
          <a:solidFill>
            <a:schemeClr val="tx1"/>
          </a:solidFill>
          <a:latin typeface="+mn-lt"/>
          <a:ea typeface="+mn-ea"/>
          <a:cs typeface="+mn-cs"/>
        </a:defRPr>
      </a:lvl9pPr>
    </p:bodyStyle>
    <p:otherStyle>
      <a:defPPr>
        <a:defRPr lang="en-US"/>
      </a:defPPr>
      <a:lvl1pPr marL="0" algn="l" defTabSz="676725" rtl="0" eaLnBrk="1" latinLnBrk="0" hangingPunct="1">
        <a:defRPr kumimoji="1" sz="1336" kern="1200">
          <a:solidFill>
            <a:schemeClr val="tx1"/>
          </a:solidFill>
          <a:latin typeface="+mn-lt"/>
          <a:ea typeface="+mn-ea"/>
          <a:cs typeface="+mn-cs"/>
        </a:defRPr>
      </a:lvl1pPr>
      <a:lvl2pPr marL="338363" algn="l" defTabSz="676725" rtl="0" eaLnBrk="1" latinLnBrk="0" hangingPunct="1">
        <a:defRPr kumimoji="1" sz="1336" kern="1200">
          <a:solidFill>
            <a:schemeClr val="tx1"/>
          </a:solidFill>
          <a:latin typeface="+mn-lt"/>
          <a:ea typeface="+mn-ea"/>
          <a:cs typeface="+mn-cs"/>
        </a:defRPr>
      </a:lvl2pPr>
      <a:lvl3pPr marL="676725" algn="l" defTabSz="676725" rtl="0" eaLnBrk="1" latinLnBrk="0" hangingPunct="1">
        <a:defRPr kumimoji="1" sz="1336" kern="1200">
          <a:solidFill>
            <a:schemeClr val="tx1"/>
          </a:solidFill>
          <a:latin typeface="+mn-lt"/>
          <a:ea typeface="+mn-ea"/>
          <a:cs typeface="+mn-cs"/>
        </a:defRPr>
      </a:lvl3pPr>
      <a:lvl4pPr marL="1015087" algn="l" defTabSz="676725" rtl="0" eaLnBrk="1" latinLnBrk="0" hangingPunct="1">
        <a:defRPr kumimoji="1" sz="1336" kern="1200">
          <a:solidFill>
            <a:schemeClr val="tx1"/>
          </a:solidFill>
          <a:latin typeface="+mn-lt"/>
          <a:ea typeface="+mn-ea"/>
          <a:cs typeface="+mn-cs"/>
        </a:defRPr>
      </a:lvl4pPr>
      <a:lvl5pPr marL="1353450" algn="l" defTabSz="676725" rtl="0" eaLnBrk="1" latinLnBrk="0" hangingPunct="1">
        <a:defRPr kumimoji="1" sz="1336" kern="1200">
          <a:solidFill>
            <a:schemeClr val="tx1"/>
          </a:solidFill>
          <a:latin typeface="+mn-lt"/>
          <a:ea typeface="+mn-ea"/>
          <a:cs typeface="+mn-cs"/>
        </a:defRPr>
      </a:lvl5pPr>
      <a:lvl6pPr marL="1691813" algn="l" defTabSz="676725" rtl="0" eaLnBrk="1" latinLnBrk="0" hangingPunct="1">
        <a:defRPr kumimoji="1" sz="1336" kern="1200">
          <a:solidFill>
            <a:schemeClr val="tx1"/>
          </a:solidFill>
          <a:latin typeface="+mn-lt"/>
          <a:ea typeface="+mn-ea"/>
          <a:cs typeface="+mn-cs"/>
        </a:defRPr>
      </a:lvl6pPr>
      <a:lvl7pPr marL="2030176" algn="l" defTabSz="676725" rtl="0" eaLnBrk="1" latinLnBrk="0" hangingPunct="1">
        <a:defRPr kumimoji="1" sz="1336" kern="1200">
          <a:solidFill>
            <a:schemeClr val="tx1"/>
          </a:solidFill>
          <a:latin typeface="+mn-lt"/>
          <a:ea typeface="+mn-ea"/>
          <a:cs typeface="+mn-cs"/>
        </a:defRPr>
      </a:lvl7pPr>
      <a:lvl8pPr marL="2368538" algn="l" defTabSz="676725" rtl="0" eaLnBrk="1" latinLnBrk="0" hangingPunct="1">
        <a:defRPr kumimoji="1" sz="1336" kern="1200">
          <a:solidFill>
            <a:schemeClr val="tx1"/>
          </a:solidFill>
          <a:latin typeface="+mn-lt"/>
          <a:ea typeface="+mn-ea"/>
          <a:cs typeface="+mn-cs"/>
        </a:defRPr>
      </a:lvl8pPr>
      <a:lvl9pPr marL="2706900" algn="l" defTabSz="676725" rtl="0" eaLnBrk="1" latinLnBrk="0" hangingPunct="1">
        <a:defRPr kumimoji="1" sz="133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smtClean="0"/>
              <a:t>1/22/2020</a:t>
            </a:fld>
            <a:endParaRPr lang="en-US"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47781558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object 4"/>
          <p:cNvSpPr/>
          <p:nvPr/>
        </p:nvSpPr>
        <p:spPr>
          <a:xfrm>
            <a:off x="4837990" y="3699693"/>
            <a:ext cx="1525737" cy="1523092"/>
          </a:xfrm>
          <a:prstGeom prst="rect">
            <a:avLst/>
          </a:prstGeom>
          <a:blipFill>
            <a:blip r:embed="rId4" cstate="print"/>
            <a:stretch>
              <a:fillRect/>
            </a:stretch>
          </a:blipFill>
        </p:spPr>
        <p:txBody>
          <a:bodyPr wrap="square" lIns="0" tIns="0" rIns="0" bIns="0" rtlCol="0"/>
          <a:lstStyle/>
          <a:p>
            <a:endParaRPr sz="1401" b="1">
              <a:latin typeface="Yu Gothic" panose="020B0400000000000000" pitchFamily="34" charset="-128"/>
              <a:ea typeface="Yu Gothic" panose="020B0400000000000000" pitchFamily="34" charset="-128"/>
            </a:endParaRPr>
          </a:p>
        </p:txBody>
      </p:sp>
      <p:sp>
        <p:nvSpPr>
          <p:cNvPr id="6" name="object 6"/>
          <p:cNvSpPr txBox="1"/>
          <p:nvPr/>
        </p:nvSpPr>
        <p:spPr>
          <a:xfrm>
            <a:off x="5208625" y="4441138"/>
            <a:ext cx="847816" cy="511154"/>
          </a:xfrm>
          <a:prstGeom prst="rect">
            <a:avLst/>
          </a:prstGeom>
        </p:spPr>
        <p:txBody>
          <a:bodyPr vert="horz" wrap="square" lIns="0" tIns="10466" rIns="0" bIns="0" rtlCol="0">
            <a:spAutoFit/>
          </a:bodyPr>
          <a:lstStyle/>
          <a:p>
            <a:pPr marL="11017">
              <a:spcBef>
                <a:spcPts val="83"/>
              </a:spcBef>
            </a:pPr>
            <a:r>
              <a:rPr sz="3253" b="1" spc="-4" dirty="0">
                <a:solidFill>
                  <a:srgbClr val="006984"/>
                </a:solidFill>
                <a:latin typeface="Yu Gothic" panose="020B0400000000000000" pitchFamily="34" charset="-128"/>
                <a:ea typeface="Yu Gothic" panose="020B0400000000000000" pitchFamily="34" charset="-128"/>
                <a:cs typeface="KozGoPr6N-Heavy"/>
              </a:rPr>
              <a:t>無料</a:t>
            </a:r>
            <a:endParaRPr sz="3253" b="1" dirty="0">
              <a:latin typeface="Yu Gothic" panose="020B0400000000000000" pitchFamily="34" charset="-128"/>
              <a:ea typeface="Yu Gothic" panose="020B0400000000000000" pitchFamily="34" charset="-128"/>
              <a:cs typeface="KozGoPr6N-Heavy"/>
            </a:endParaRPr>
          </a:p>
        </p:txBody>
      </p:sp>
      <p:sp>
        <p:nvSpPr>
          <p:cNvPr id="7" name="object 7"/>
          <p:cNvSpPr txBox="1"/>
          <p:nvPr/>
        </p:nvSpPr>
        <p:spPr>
          <a:xfrm>
            <a:off x="476056" y="4628830"/>
            <a:ext cx="2505985" cy="388840"/>
          </a:xfrm>
          <a:prstGeom prst="rect">
            <a:avLst/>
          </a:prstGeom>
        </p:spPr>
        <p:txBody>
          <a:bodyPr vert="horz" wrap="square" lIns="0" tIns="14874" rIns="0" bIns="0" rtlCol="0">
            <a:spAutoFit/>
          </a:bodyPr>
          <a:lstStyle/>
          <a:p>
            <a:pPr marL="11017">
              <a:spcBef>
                <a:spcPts val="117"/>
              </a:spcBef>
            </a:pPr>
            <a:r>
              <a:rPr lang="ja-JP" altLang="en-US" sz="2429" b="1" spc="25" dirty="0">
                <a:solidFill>
                  <a:schemeClr val="bg2"/>
                </a:solidFill>
                <a:latin typeface="Yu Gothic" panose="020B0400000000000000" pitchFamily="34" charset="-128"/>
                <a:ea typeface="Yu Gothic" panose="020B0400000000000000" pitchFamily="34" charset="-128"/>
                <a:cs typeface="KozGoPr6N-Heavy"/>
              </a:rPr>
              <a:t>定員</a:t>
            </a:r>
            <a:r>
              <a:rPr lang="ja-JP" altLang="en-US" sz="2082" b="1" spc="25" dirty="0">
                <a:solidFill>
                  <a:srgbClr val="D7DF23"/>
                </a:solidFill>
                <a:latin typeface="Yu Gothic" panose="020B0400000000000000" pitchFamily="34" charset="-128"/>
                <a:ea typeface="Yu Gothic" panose="020B0400000000000000" pitchFamily="34" charset="-128"/>
                <a:cs typeface="KozGoPr6N-Heavy"/>
              </a:rPr>
              <a:t>  </a:t>
            </a:r>
            <a:r>
              <a:rPr lang="en-US" altLang="ja-JP" sz="2082" b="1" spc="25" dirty="0">
                <a:solidFill>
                  <a:srgbClr val="D7DF23"/>
                </a:solidFill>
                <a:latin typeface="Yu Gothic" panose="020B0400000000000000" pitchFamily="34" charset="-128"/>
                <a:ea typeface="Yu Gothic" panose="020B0400000000000000" pitchFamily="34" charset="-128"/>
                <a:cs typeface="KozGoPr6N-Heavy"/>
              </a:rPr>
              <a:t>100</a:t>
            </a:r>
            <a:r>
              <a:rPr lang="ja-JP" altLang="en-US" sz="2429" b="1" spc="25" dirty="0">
                <a:solidFill>
                  <a:srgbClr val="D7DF23"/>
                </a:solidFill>
                <a:latin typeface="Yu Gothic" panose="020B0400000000000000" pitchFamily="34" charset="-128"/>
                <a:ea typeface="Yu Gothic" panose="020B0400000000000000" pitchFamily="34" charset="-128"/>
                <a:cs typeface="KozGoPr6N-Heavy"/>
              </a:rPr>
              <a:t>名程度</a:t>
            </a:r>
            <a:endParaRPr sz="2082" b="1" dirty="0">
              <a:latin typeface="Yu Gothic" panose="020B0400000000000000" pitchFamily="34" charset="-128"/>
              <a:ea typeface="Yu Gothic" panose="020B0400000000000000" pitchFamily="34" charset="-128"/>
              <a:cs typeface="KozGoPr6N-Heavy"/>
            </a:endParaRPr>
          </a:p>
        </p:txBody>
      </p:sp>
      <p:sp>
        <p:nvSpPr>
          <p:cNvPr id="8" name="object 8"/>
          <p:cNvSpPr txBox="1"/>
          <p:nvPr/>
        </p:nvSpPr>
        <p:spPr>
          <a:xfrm>
            <a:off x="403597" y="4192262"/>
            <a:ext cx="3732603" cy="366691"/>
          </a:xfrm>
          <a:prstGeom prst="rect">
            <a:avLst/>
          </a:prstGeom>
        </p:spPr>
        <p:txBody>
          <a:bodyPr vert="horz" wrap="square" lIns="0" tIns="10466" rIns="0" bIns="0" rtlCol="0">
            <a:spAutoFit/>
          </a:bodyPr>
          <a:lstStyle/>
          <a:p>
            <a:pPr marL="11017">
              <a:spcBef>
                <a:spcPts val="83"/>
              </a:spcBef>
            </a:pPr>
            <a:r>
              <a:rPr lang="en-US" sz="3471" b="1" spc="13" baseline="-7751" dirty="0">
                <a:solidFill>
                  <a:srgbClr val="D7DF23"/>
                </a:solidFill>
                <a:latin typeface="Yu Gothic" panose="020B0400000000000000" pitchFamily="34" charset="-128"/>
                <a:ea typeface="Yu Gothic" panose="020B0400000000000000" pitchFamily="34" charset="-128"/>
                <a:cs typeface="KozGoPr6N-Heavy"/>
              </a:rPr>
              <a:t> </a:t>
            </a:r>
            <a:r>
              <a:rPr lang="ja-JP" altLang="en-US" sz="3471" b="1" spc="13" baseline="-7751" dirty="0">
                <a:solidFill>
                  <a:schemeClr val="bg2"/>
                </a:solidFill>
                <a:latin typeface="Yu Gothic" panose="020B0400000000000000" pitchFamily="34" charset="-128"/>
                <a:ea typeface="Yu Gothic" panose="020B0400000000000000" pitchFamily="34" charset="-128"/>
                <a:cs typeface="KozGoPr6N-Heavy"/>
              </a:rPr>
              <a:t>時間</a:t>
            </a:r>
            <a:r>
              <a:rPr lang="en-US" sz="3471" b="1" spc="13" baseline="-7751" dirty="0">
                <a:solidFill>
                  <a:srgbClr val="D7DF23"/>
                </a:solidFill>
                <a:latin typeface="Yu Gothic" panose="020B0400000000000000" pitchFamily="34" charset="-128"/>
                <a:ea typeface="Yu Gothic" panose="020B0400000000000000" pitchFamily="34" charset="-128"/>
                <a:cs typeface="KozGoPr6N-Heavy"/>
              </a:rPr>
              <a:t>  </a:t>
            </a:r>
            <a:r>
              <a:rPr sz="3471" b="1" spc="13" baseline="-7751" dirty="0">
                <a:solidFill>
                  <a:srgbClr val="D7DF23"/>
                </a:solidFill>
                <a:latin typeface="Yu Gothic" panose="020B0400000000000000" pitchFamily="34" charset="-128"/>
                <a:ea typeface="Yu Gothic" panose="020B0400000000000000" pitchFamily="34" charset="-128"/>
                <a:cs typeface="KozGoPr6N-Heavy"/>
              </a:rPr>
              <a:t>1</a:t>
            </a:r>
            <a:r>
              <a:rPr lang="en-US" sz="3471" b="1" spc="13" baseline="-7751" dirty="0">
                <a:solidFill>
                  <a:srgbClr val="D7DF23"/>
                </a:solidFill>
                <a:latin typeface="Yu Gothic" panose="020B0400000000000000" pitchFamily="34" charset="-128"/>
                <a:ea typeface="Yu Gothic" panose="020B0400000000000000" pitchFamily="34" charset="-128"/>
                <a:cs typeface="KozGoPr6N-Heavy"/>
              </a:rPr>
              <a:t>0</a:t>
            </a:r>
            <a:r>
              <a:rPr sz="3471" b="1" spc="13" baseline="-7751" dirty="0">
                <a:solidFill>
                  <a:srgbClr val="D7DF23"/>
                </a:solidFill>
                <a:latin typeface="Yu Gothic" panose="020B0400000000000000" pitchFamily="34" charset="-128"/>
                <a:ea typeface="Yu Gothic" panose="020B0400000000000000" pitchFamily="34" charset="-128"/>
                <a:cs typeface="KozGoPr6N-Heavy"/>
              </a:rPr>
              <a:t>:</a:t>
            </a:r>
            <a:r>
              <a:rPr lang="en-US" sz="3471" b="1" spc="13" baseline="-7751" dirty="0">
                <a:solidFill>
                  <a:srgbClr val="D7DF23"/>
                </a:solidFill>
                <a:latin typeface="Yu Gothic" panose="020B0400000000000000" pitchFamily="34" charset="-128"/>
                <a:ea typeface="Yu Gothic" panose="020B0400000000000000" pitchFamily="34" charset="-128"/>
                <a:cs typeface="KozGoPr6N-Heavy"/>
              </a:rPr>
              <a:t>3</a:t>
            </a:r>
            <a:r>
              <a:rPr sz="3471" b="1" spc="13" baseline="-7751" dirty="0">
                <a:solidFill>
                  <a:srgbClr val="D7DF23"/>
                </a:solidFill>
                <a:latin typeface="Yu Gothic" panose="020B0400000000000000" pitchFamily="34" charset="-128"/>
                <a:ea typeface="Yu Gothic" panose="020B0400000000000000" pitchFamily="34" charset="-128"/>
                <a:cs typeface="KozGoPr6N-Heavy"/>
              </a:rPr>
              <a:t>0~1</a:t>
            </a:r>
            <a:r>
              <a:rPr lang="en-US" sz="3471" b="1" spc="13" baseline="-7751" dirty="0">
                <a:solidFill>
                  <a:srgbClr val="D7DF23"/>
                </a:solidFill>
                <a:latin typeface="Yu Gothic" panose="020B0400000000000000" pitchFamily="34" charset="-128"/>
                <a:ea typeface="Yu Gothic" panose="020B0400000000000000" pitchFamily="34" charset="-128"/>
                <a:cs typeface="KozGoPr6N-Heavy"/>
              </a:rPr>
              <a:t>7</a:t>
            </a:r>
            <a:r>
              <a:rPr sz="3471" b="1" spc="13" baseline="-7751" dirty="0">
                <a:solidFill>
                  <a:srgbClr val="D7DF23"/>
                </a:solidFill>
                <a:latin typeface="Yu Gothic" panose="020B0400000000000000" pitchFamily="34" charset="-128"/>
                <a:ea typeface="Yu Gothic" panose="020B0400000000000000" pitchFamily="34" charset="-128"/>
                <a:cs typeface="KozGoPr6N-Heavy"/>
              </a:rPr>
              <a:t>:</a:t>
            </a:r>
            <a:r>
              <a:rPr lang="en-US" sz="3471" b="1" spc="13" baseline="-7751" dirty="0">
                <a:solidFill>
                  <a:srgbClr val="D7DF23"/>
                </a:solidFill>
                <a:latin typeface="Yu Gothic" panose="020B0400000000000000" pitchFamily="34" charset="-128"/>
                <a:ea typeface="Yu Gothic" panose="020B0400000000000000" pitchFamily="34" charset="-128"/>
                <a:cs typeface="KozGoPr6N-Heavy"/>
              </a:rPr>
              <a:t>0</a:t>
            </a:r>
            <a:r>
              <a:rPr sz="3471" b="1" spc="13" baseline="-7751" dirty="0">
                <a:solidFill>
                  <a:srgbClr val="D7DF23"/>
                </a:solidFill>
                <a:latin typeface="Yu Gothic" panose="020B0400000000000000" pitchFamily="34" charset="-128"/>
                <a:ea typeface="Yu Gothic" panose="020B0400000000000000" pitchFamily="34" charset="-128"/>
                <a:cs typeface="KozGoPr6N-Heavy"/>
              </a:rPr>
              <a:t>0</a:t>
            </a:r>
            <a:r>
              <a:rPr lang="ja-JP" altLang="en-US" sz="3471" b="1" spc="13" baseline="-7751" dirty="0">
                <a:solidFill>
                  <a:srgbClr val="D7DF23"/>
                </a:solidFill>
                <a:latin typeface="Yu Gothic" panose="020B0400000000000000" pitchFamily="34" charset="-128"/>
                <a:ea typeface="Yu Gothic" panose="020B0400000000000000" pitchFamily="34" charset="-128"/>
                <a:cs typeface="KozGoPr6N-Heavy"/>
              </a:rPr>
              <a:t>　　</a:t>
            </a:r>
            <a:endParaRPr sz="3471" b="1" baseline="-7751" dirty="0">
              <a:latin typeface="Yu Gothic" panose="020B0400000000000000" pitchFamily="34" charset="-128"/>
              <a:ea typeface="Yu Gothic" panose="020B0400000000000000" pitchFamily="34" charset="-128"/>
              <a:cs typeface="KozGoPr6N-Heavy"/>
            </a:endParaRPr>
          </a:p>
        </p:txBody>
      </p:sp>
      <p:sp>
        <p:nvSpPr>
          <p:cNvPr id="20" name="object 20"/>
          <p:cNvSpPr/>
          <p:nvPr/>
        </p:nvSpPr>
        <p:spPr>
          <a:xfrm>
            <a:off x="0" y="7681028"/>
            <a:ext cx="6873613" cy="2224972"/>
          </a:xfrm>
          <a:custGeom>
            <a:avLst/>
            <a:gdLst/>
            <a:ahLst/>
            <a:cxnLst/>
            <a:rect l="l" t="t" r="r" b="b"/>
            <a:pathLst>
              <a:path w="7762240" h="1913890">
                <a:moveTo>
                  <a:pt x="7761617" y="1913267"/>
                </a:moveTo>
                <a:lnTo>
                  <a:pt x="0" y="1913267"/>
                </a:lnTo>
                <a:lnTo>
                  <a:pt x="0" y="0"/>
                </a:lnTo>
                <a:lnTo>
                  <a:pt x="7761617" y="0"/>
                </a:lnTo>
                <a:lnTo>
                  <a:pt x="7761617" y="1913267"/>
                </a:lnTo>
                <a:close/>
              </a:path>
            </a:pathLst>
          </a:custGeom>
          <a:solidFill>
            <a:srgbClr val="D7DF23"/>
          </a:solidFill>
        </p:spPr>
        <p:txBody>
          <a:bodyPr wrap="square" lIns="0" tIns="0" rIns="0" bIns="0" rtlCol="0"/>
          <a:lstStyle/>
          <a:p>
            <a:endParaRPr sz="1401"/>
          </a:p>
        </p:txBody>
      </p:sp>
      <p:sp>
        <p:nvSpPr>
          <p:cNvPr id="21" name="object 21"/>
          <p:cNvSpPr txBox="1"/>
          <p:nvPr/>
        </p:nvSpPr>
        <p:spPr>
          <a:xfrm>
            <a:off x="200410" y="7887034"/>
            <a:ext cx="6671349" cy="1673102"/>
          </a:xfrm>
          <a:prstGeom prst="rect">
            <a:avLst/>
          </a:prstGeom>
        </p:spPr>
        <p:txBody>
          <a:bodyPr vert="horz" wrap="square" lIns="0" tIns="14874" rIns="0" bIns="0" rtlCol="0">
            <a:spAutoFit/>
          </a:bodyPr>
          <a:lstStyle/>
          <a:p>
            <a:pPr marL="11017">
              <a:spcBef>
                <a:spcPts val="117"/>
              </a:spcBef>
            </a:pPr>
            <a:r>
              <a:rPr lang="en-US" altLang="ja-JP" sz="1214" b="1" spc="30" dirty="0">
                <a:solidFill>
                  <a:srgbClr val="1E485E"/>
                </a:solidFill>
                <a:latin typeface="游ゴシック" panose="020B0400000000000000" pitchFamily="50" charset="-128"/>
                <a:ea typeface="游ゴシック" panose="020B0400000000000000" pitchFamily="50" charset="-128"/>
                <a:cs typeface="Kozuka Gothic Pr6N"/>
              </a:rPr>
              <a:t>【</a:t>
            </a:r>
            <a:r>
              <a:rPr lang="ja-JP" altLang="en-US" sz="1214" b="1" spc="30" dirty="0">
                <a:solidFill>
                  <a:srgbClr val="1E485E"/>
                </a:solidFill>
                <a:latin typeface="游ゴシック" panose="020B0400000000000000" pitchFamily="50" charset="-128"/>
                <a:ea typeface="游ゴシック" panose="020B0400000000000000" pitchFamily="50" charset="-128"/>
                <a:cs typeface="Kozuka Gothic Pr6N"/>
              </a:rPr>
              <a:t>お申し込み・お問い合わせ</a:t>
            </a:r>
            <a:r>
              <a:rPr lang="en-US" altLang="ja-JP" sz="1214" b="1" spc="30" dirty="0">
                <a:solidFill>
                  <a:srgbClr val="1E485E"/>
                </a:solidFill>
                <a:latin typeface="游ゴシック" panose="020B0400000000000000" pitchFamily="50" charset="-128"/>
                <a:ea typeface="游ゴシック" panose="020B0400000000000000" pitchFamily="50" charset="-128"/>
                <a:cs typeface="Kozuka Gothic Pr6N"/>
              </a:rPr>
              <a:t>】</a:t>
            </a:r>
          </a:p>
          <a:p>
            <a:pPr marL="11017">
              <a:spcBef>
                <a:spcPts val="117"/>
              </a:spcBef>
            </a:pPr>
            <a:r>
              <a:rPr lang="ja-JP" altLang="en-US" sz="1214" b="1" spc="30" dirty="0">
                <a:solidFill>
                  <a:srgbClr val="1E485E"/>
                </a:solidFill>
                <a:latin typeface="游ゴシック" panose="020B0400000000000000" pitchFamily="50" charset="-128"/>
                <a:ea typeface="游ゴシック" panose="020B0400000000000000" pitchFamily="50" charset="-128"/>
                <a:cs typeface="Kozuka Gothic Pr6N"/>
              </a:rPr>
              <a:t> 「参加申込書」にご記入の上、令和</a:t>
            </a:r>
            <a:r>
              <a:rPr lang="en-US" altLang="ja-JP" sz="1214" b="1" spc="30" dirty="0">
                <a:solidFill>
                  <a:srgbClr val="1E485E"/>
                </a:solidFill>
                <a:latin typeface="游ゴシック" panose="020B0400000000000000" pitchFamily="50" charset="-128"/>
                <a:ea typeface="游ゴシック" panose="020B0400000000000000" pitchFamily="50" charset="-128"/>
                <a:cs typeface="Kozuka Gothic Pr6N"/>
              </a:rPr>
              <a:t>2</a:t>
            </a:r>
            <a:r>
              <a:rPr lang="ja-JP" altLang="en-US" sz="1214" b="1" spc="30" dirty="0">
                <a:solidFill>
                  <a:srgbClr val="1E485E"/>
                </a:solidFill>
                <a:latin typeface="游ゴシック" panose="020B0400000000000000" pitchFamily="50" charset="-128"/>
                <a:ea typeface="游ゴシック" panose="020B0400000000000000" pitchFamily="50" charset="-128"/>
                <a:cs typeface="Kozuka Gothic Pr6N"/>
              </a:rPr>
              <a:t>年</a:t>
            </a:r>
            <a:r>
              <a:rPr lang="en-US" altLang="ja-JP" sz="1214" b="1" spc="30" dirty="0">
                <a:solidFill>
                  <a:srgbClr val="1E485E"/>
                </a:solidFill>
                <a:latin typeface="游ゴシック" panose="020B0400000000000000" pitchFamily="50" charset="-128"/>
                <a:ea typeface="游ゴシック" panose="020B0400000000000000" pitchFamily="50" charset="-128"/>
                <a:cs typeface="Kozuka Gothic Pr6N"/>
              </a:rPr>
              <a:t>2</a:t>
            </a:r>
            <a:r>
              <a:rPr lang="ja-JP" altLang="en-US" sz="1214" b="1" spc="30" dirty="0">
                <a:solidFill>
                  <a:srgbClr val="1E485E"/>
                </a:solidFill>
                <a:latin typeface="游ゴシック" panose="020B0400000000000000" pitchFamily="50" charset="-128"/>
                <a:ea typeface="游ゴシック" panose="020B0400000000000000" pitchFamily="50" charset="-128"/>
                <a:cs typeface="Kozuka Gothic Pr6N"/>
              </a:rPr>
              <a:t>月</a:t>
            </a:r>
            <a:r>
              <a:rPr lang="en-US" altLang="ja-JP" sz="1214" b="1" spc="30" dirty="0">
                <a:solidFill>
                  <a:srgbClr val="1E485E"/>
                </a:solidFill>
                <a:latin typeface="游ゴシック" panose="020B0400000000000000" pitchFamily="50" charset="-128"/>
                <a:ea typeface="游ゴシック" panose="020B0400000000000000" pitchFamily="50" charset="-128"/>
                <a:cs typeface="Kozuka Gothic Pr6N"/>
              </a:rPr>
              <a:t>3</a:t>
            </a:r>
            <a:r>
              <a:rPr lang="ja-JP" altLang="en-US" sz="1214" b="1" spc="30" dirty="0">
                <a:solidFill>
                  <a:srgbClr val="1E485E"/>
                </a:solidFill>
                <a:latin typeface="游ゴシック" panose="020B0400000000000000" pitchFamily="50" charset="-128"/>
                <a:ea typeface="游ゴシック" panose="020B0400000000000000" pitchFamily="50" charset="-128"/>
                <a:cs typeface="Kozuka Gothic Pr6N"/>
              </a:rPr>
              <a:t>日（月）までにＦＡＸ又は</a:t>
            </a:r>
            <a:r>
              <a:rPr lang="en-US" altLang="ja-JP" sz="1214" b="1" spc="30" dirty="0">
                <a:solidFill>
                  <a:srgbClr val="1E485E"/>
                </a:solidFill>
                <a:latin typeface="游ゴシック" panose="020B0400000000000000" pitchFamily="50" charset="-128"/>
                <a:ea typeface="游ゴシック" panose="020B0400000000000000" pitchFamily="50" charset="-128"/>
                <a:cs typeface="Kozuka Gothic Pr6N"/>
              </a:rPr>
              <a:t>E-mail</a:t>
            </a:r>
            <a:r>
              <a:rPr lang="ja-JP" altLang="en-US" sz="1214" b="1" spc="30" dirty="0" err="1">
                <a:solidFill>
                  <a:srgbClr val="1E485E"/>
                </a:solidFill>
                <a:latin typeface="游ゴシック" panose="020B0400000000000000" pitchFamily="50" charset="-128"/>
                <a:ea typeface="游ゴシック" panose="020B0400000000000000" pitchFamily="50" charset="-128"/>
                <a:cs typeface="Kozuka Gothic Pr6N"/>
              </a:rPr>
              <a:t>にて</a:t>
            </a:r>
            <a:endParaRPr lang="en-US" altLang="ja-JP" sz="1214" b="1" spc="30" dirty="0">
              <a:solidFill>
                <a:srgbClr val="1E485E"/>
              </a:solidFill>
              <a:latin typeface="游ゴシック" panose="020B0400000000000000" pitchFamily="50" charset="-128"/>
              <a:ea typeface="游ゴシック" panose="020B0400000000000000" pitchFamily="50" charset="-128"/>
              <a:cs typeface="Kozuka Gothic Pr6N"/>
            </a:endParaRPr>
          </a:p>
          <a:p>
            <a:pPr marL="11017">
              <a:spcBef>
                <a:spcPts val="117"/>
              </a:spcBef>
            </a:pPr>
            <a:r>
              <a:rPr lang="en-US" altLang="ja-JP" sz="1214" b="1" spc="30" dirty="0">
                <a:solidFill>
                  <a:srgbClr val="1E485E"/>
                </a:solidFill>
                <a:latin typeface="游ゴシック" panose="020B0400000000000000" pitchFamily="50" charset="-128"/>
                <a:ea typeface="游ゴシック" panose="020B0400000000000000" pitchFamily="50" charset="-128"/>
                <a:cs typeface="Kozuka Gothic Pr6N"/>
              </a:rPr>
              <a:t> </a:t>
            </a:r>
            <a:r>
              <a:rPr lang="ja-JP" altLang="en-US" sz="1214" b="1" spc="30" dirty="0">
                <a:solidFill>
                  <a:srgbClr val="1E485E"/>
                </a:solidFill>
                <a:latin typeface="游ゴシック" panose="020B0400000000000000" pitchFamily="50" charset="-128"/>
                <a:ea typeface="游ゴシック" panose="020B0400000000000000" pitchFamily="50" charset="-128"/>
                <a:cs typeface="Kozuka Gothic Pr6N"/>
              </a:rPr>
              <a:t>以下にお申込みください。</a:t>
            </a:r>
            <a:endParaRPr lang="en-US" altLang="ja-JP" sz="1214" b="1" spc="30" dirty="0">
              <a:solidFill>
                <a:srgbClr val="1E485E"/>
              </a:solidFill>
              <a:latin typeface="游ゴシック" panose="020B0400000000000000" pitchFamily="50" charset="-128"/>
              <a:ea typeface="游ゴシック" panose="020B0400000000000000" pitchFamily="50" charset="-128"/>
              <a:cs typeface="Kozuka Gothic Pr6N"/>
            </a:endParaRPr>
          </a:p>
          <a:p>
            <a:pPr marL="11017">
              <a:spcBef>
                <a:spcPts val="117"/>
              </a:spcBef>
            </a:pPr>
            <a:endParaRPr lang="en-US" altLang="zh-TW" sz="608" b="1" spc="30" dirty="0">
              <a:solidFill>
                <a:srgbClr val="1E485E"/>
              </a:solidFill>
              <a:latin typeface="游ゴシック" panose="020B0400000000000000" pitchFamily="50" charset="-128"/>
              <a:ea typeface="游ゴシック" panose="020B0400000000000000" pitchFamily="50" charset="-128"/>
              <a:cs typeface="Kozuka Gothic Pr6N"/>
            </a:endParaRPr>
          </a:p>
          <a:p>
            <a:pPr marL="11017">
              <a:spcBef>
                <a:spcPts val="117"/>
              </a:spcBef>
            </a:pPr>
            <a:r>
              <a:rPr lang="zh-TW" altLang="en-US" sz="1214" b="1" spc="30" dirty="0">
                <a:solidFill>
                  <a:srgbClr val="1E485E"/>
                </a:solidFill>
                <a:latin typeface="游ゴシック" panose="020B0400000000000000" pitchFamily="50" charset="-128"/>
                <a:ea typeface="游ゴシック" panose="020B0400000000000000" pitchFamily="50" charset="-128"/>
                <a:cs typeface="Kozuka Gothic Pr6N"/>
              </a:rPr>
              <a:t>  新潟県ＩＴ＆ＩＴＳ推進協議会事務局　　　　 </a:t>
            </a:r>
            <a:r>
              <a:rPr lang="en-US" altLang="zh-TW" sz="1214" b="1" spc="30" dirty="0">
                <a:solidFill>
                  <a:srgbClr val="1E485E"/>
                </a:solidFill>
                <a:latin typeface="游ゴシック" panose="020B0400000000000000" pitchFamily="50" charset="-128"/>
                <a:ea typeface="游ゴシック" panose="020B0400000000000000" pitchFamily="50" charset="-128"/>
                <a:cs typeface="Kozuka Gothic Pr6N"/>
              </a:rPr>
              <a:t>FAX</a:t>
            </a:r>
            <a:r>
              <a:rPr lang="zh-TW" altLang="en-US" sz="1214" b="1" spc="30" dirty="0">
                <a:solidFill>
                  <a:srgbClr val="1E485E"/>
                </a:solidFill>
                <a:latin typeface="游ゴシック" panose="020B0400000000000000" pitchFamily="50" charset="-128"/>
                <a:ea typeface="游ゴシック" panose="020B0400000000000000" pitchFamily="50" charset="-128"/>
                <a:cs typeface="Kozuka Gothic Pr6N"/>
              </a:rPr>
              <a:t>：０２５－２８３－３８０１            （新潟県総務管理部情報政策課内）　 　　　  　</a:t>
            </a:r>
            <a:r>
              <a:rPr lang="en-US" altLang="zh-TW" sz="1214" b="1" spc="30" dirty="0">
                <a:solidFill>
                  <a:srgbClr val="1E485E"/>
                </a:solidFill>
                <a:latin typeface="游ゴシック" panose="020B0400000000000000" pitchFamily="50" charset="-128"/>
                <a:ea typeface="游ゴシック" panose="020B0400000000000000" pitchFamily="50" charset="-128"/>
                <a:cs typeface="Kozuka Gothic Pr6N"/>
              </a:rPr>
              <a:t>E-mail</a:t>
            </a:r>
            <a:r>
              <a:rPr lang="zh-TW" altLang="en-US" sz="1214" b="1" spc="30" dirty="0">
                <a:solidFill>
                  <a:srgbClr val="1E485E"/>
                </a:solidFill>
                <a:latin typeface="游ゴシック" panose="020B0400000000000000" pitchFamily="50" charset="-128"/>
                <a:ea typeface="游ゴシック" panose="020B0400000000000000" pitchFamily="50" charset="-128"/>
                <a:cs typeface="Kozuka Gothic Pr6N"/>
              </a:rPr>
              <a:t>：</a:t>
            </a:r>
            <a:r>
              <a:rPr lang="en-US" altLang="zh-TW" sz="1214" b="1" spc="30" dirty="0">
                <a:solidFill>
                  <a:srgbClr val="1E485E"/>
                </a:solidFill>
                <a:latin typeface="游ゴシック" panose="020B0400000000000000" pitchFamily="50" charset="-128"/>
                <a:ea typeface="游ゴシック" panose="020B0400000000000000" pitchFamily="50" charset="-128"/>
                <a:cs typeface="Kozuka Gothic Pr6N"/>
              </a:rPr>
              <a:t>nitits-pc@pref.niigata.lg.jp </a:t>
            </a:r>
            <a:r>
              <a:rPr lang="zh-TW" altLang="en-US" sz="1214" b="1" spc="30" dirty="0">
                <a:solidFill>
                  <a:srgbClr val="1E485E"/>
                </a:solidFill>
                <a:latin typeface="游ゴシック" panose="020B0400000000000000" pitchFamily="50" charset="-128"/>
                <a:ea typeface="游ゴシック" panose="020B0400000000000000" pitchFamily="50" charset="-128"/>
                <a:cs typeface="Kozuka Gothic Pr6N"/>
              </a:rPr>
              <a:t>　</a:t>
            </a:r>
          </a:p>
          <a:p>
            <a:pPr marL="11017">
              <a:spcBef>
                <a:spcPts val="117"/>
              </a:spcBef>
            </a:pPr>
            <a:r>
              <a:rPr lang="zh-TW" altLang="en-US" sz="1214" b="1" spc="30" dirty="0">
                <a:solidFill>
                  <a:srgbClr val="1E485E"/>
                </a:solidFill>
                <a:latin typeface="游ゴシック" panose="020B0400000000000000" pitchFamily="50" charset="-128"/>
                <a:ea typeface="游ゴシック" panose="020B0400000000000000" pitchFamily="50" charset="-128"/>
                <a:cs typeface="Kozuka Gothic Pr6N"/>
              </a:rPr>
              <a:t>  〒</a:t>
            </a:r>
            <a:r>
              <a:rPr lang="en-US" altLang="zh-TW" sz="1214" b="1" spc="30" dirty="0">
                <a:solidFill>
                  <a:srgbClr val="1E485E"/>
                </a:solidFill>
                <a:latin typeface="游ゴシック" panose="020B0400000000000000" pitchFamily="50" charset="-128"/>
                <a:ea typeface="游ゴシック" panose="020B0400000000000000" pitchFamily="50" charset="-128"/>
                <a:cs typeface="Kozuka Gothic Pr6N"/>
              </a:rPr>
              <a:t>950-8580</a:t>
            </a:r>
            <a:r>
              <a:rPr lang="zh-TW" altLang="en-US" sz="1214" b="1" spc="30" dirty="0">
                <a:solidFill>
                  <a:srgbClr val="1E485E"/>
                </a:solidFill>
                <a:latin typeface="游ゴシック" panose="020B0400000000000000" pitchFamily="50" charset="-128"/>
                <a:ea typeface="游ゴシック" panose="020B0400000000000000" pitchFamily="50" charset="-128"/>
                <a:cs typeface="Kozuka Gothic Pr6N"/>
              </a:rPr>
              <a:t>  新潟市中央区新光町</a:t>
            </a:r>
            <a:r>
              <a:rPr lang="ja-JP" altLang="en-US" sz="1214" b="1" spc="30" dirty="0">
                <a:solidFill>
                  <a:srgbClr val="1E485E"/>
                </a:solidFill>
                <a:latin typeface="游ゴシック" panose="020B0400000000000000" pitchFamily="50" charset="-128"/>
                <a:ea typeface="游ゴシック" panose="020B0400000000000000" pitchFamily="50" charset="-128"/>
                <a:cs typeface="Kozuka Gothic Pr6N"/>
              </a:rPr>
              <a:t>４</a:t>
            </a:r>
            <a:r>
              <a:rPr lang="zh-TW" altLang="en-US" sz="1214" b="1" spc="30" dirty="0">
                <a:solidFill>
                  <a:srgbClr val="1E485E"/>
                </a:solidFill>
                <a:latin typeface="游ゴシック" panose="020B0400000000000000" pitchFamily="50" charset="-128"/>
                <a:ea typeface="游ゴシック" panose="020B0400000000000000" pitchFamily="50" charset="-128"/>
                <a:cs typeface="Kozuka Gothic Pr6N"/>
              </a:rPr>
              <a:t>番地</a:t>
            </a:r>
            <a:r>
              <a:rPr lang="ja-JP" altLang="en-US" sz="1214" b="1" spc="30" dirty="0">
                <a:solidFill>
                  <a:srgbClr val="1E485E"/>
                </a:solidFill>
                <a:latin typeface="游ゴシック" panose="020B0400000000000000" pitchFamily="50" charset="-128"/>
                <a:ea typeface="游ゴシック" panose="020B0400000000000000" pitchFamily="50" charset="-128"/>
                <a:cs typeface="Kozuka Gothic Pr6N"/>
              </a:rPr>
              <a:t>１</a:t>
            </a:r>
            <a:r>
              <a:rPr lang="zh-TW" altLang="en-US" sz="1214" b="1" spc="30" dirty="0">
                <a:solidFill>
                  <a:srgbClr val="1E485E"/>
                </a:solidFill>
                <a:latin typeface="游ゴシック" panose="020B0400000000000000" pitchFamily="50" charset="-128"/>
                <a:ea typeface="游ゴシック" panose="020B0400000000000000" pitchFamily="50" charset="-128"/>
                <a:cs typeface="Kozuka Gothic Pr6N"/>
              </a:rPr>
              <a:t>　    </a:t>
            </a:r>
            <a:r>
              <a:rPr lang="en-US" altLang="zh-TW" sz="1214" b="1" spc="30" dirty="0">
                <a:solidFill>
                  <a:srgbClr val="1E485E"/>
                </a:solidFill>
                <a:latin typeface="游ゴシック" panose="020B0400000000000000" pitchFamily="50" charset="-128"/>
                <a:ea typeface="游ゴシック" panose="020B0400000000000000" pitchFamily="50" charset="-128"/>
                <a:cs typeface="Kozuka Gothic Pr6N"/>
              </a:rPr>
              <a:t>TEL</a:t>
            </a:r>
            <a:r>
              <a:rPr lang="zh-TW" altLang="en-US" sz="1214" b="1" spc="30" dirty="0">
                <a:solidFill>
                  <a:srgbClr val="1E485E"/>
                </a:solidFill>
                <a:latin typeface="游ゴシック" panose="020B0400000000000000" pitchFamily="50" charset="-128"/>
                <a:ea typeface="游ゴシック" panose="020B0400000000000000" pitchFamily="50" charset="-128"/>
                <a:cs typeface="Kozuka Gothic Pr6N"/>
              </a:rPr>
              <a:t>：０ ２５－２８０－５１０６（直通） 　　　　　　　</a:t>
            </a:r>
          </a:p>
          <a:p>
            <a:pPr marL="11017">
              <a:spcBef>
                <a:spcPts val="117"/>
              </a:spcBef>
            </a:pPr>
            <a:r>
              <a:rPr lang="zh-TW" altLang="en-US" sz="1214" b="1" spc="30" dirty="0">
                <a:solidFill>
                  <a:srgbClr val="1E485E"/>
                </a:solidFill>
                <a:latin typeface="游ゴシック" panose="020B0400000000000000" pitchFamily="50" charset="-128"/>
                <a:ea typeface="游ゴシック" panose="020B0400000000000000" pitchFamily="50" charset="-128"/>
                <a:cs typeface="Kozuka Gothic Pr6N"/>
              </a:rPr>
              <a:t>　　　</a:t>
            </a:r>
            <a:r>
              <a:rPr lang="zh-TW" altLang="en-US" sz="1041" b="1" spc="30" dirty="0">
                <a:solidFill>
                  <a:srgbClr val="1E485E"/>
                </a:solidFill>
                <a:latin typeface="游ゴシック" panose="020B0400000000000000" pitchFamily="50" charset="-128"/>
                <a:ea typeface="游ゴシック" panose="020B0400000000000000" pitchFamily="50" charset="-128"/>
                <a:cs typeface="Kozuka Gothic Pr6N"/>
              </a:rPr>
              <a:t>　　</a:t>
            </a:r>
            <a:endParaRPr lang="en-US" altLang="ja-JP" sz="1041" b="1" spc="30" dirty="0">
              <a:solidFill>
                <a:srgbClr val="1E485E"/>
              </a:solidFill>
              <a:latin typeface="游ゴシック" panose="020B0400000000000000" pitchFamily="50" charset="-128"/>
              <a:ea typeface="游ゴシック" panose="020B0400000000000000" pitchFamily="50" charset="-128"/>
              <a:cs typeface="Kozuka Gothic Pr6N"/>
            </a:endParaRPr>
          </a:p>
          <a:p>
            <a:pPr marL="11017">
              <a:spcBef>
                <a:spcPts val="117"/>
              </a:spcBef>
            </a:pPr>
            <a:endParaRPr sz="1084" b="1" dirty="0">
              <a:latin typeface="Yu Gothic" panose="020B0400000000000000" pitchFamily="34" charset="-128"/>
              <a:ea typeface="Yu Gothic" panose="020B0400000000000000" pitchFamily="34" charset="-128"/>
              <a:cs typeface="Kozuka Gothic Pr6N"/>
            </a:endParaRPr>
          </a:p>
        </p:txBody>
      </p:sp>
      <p:sp>
        <p:nvSpPr>
          <p:cNvPr id="33" name="object 33"/>
          <p:cNvSpPr/>
          <p:nvPr/>
        </p:nvSpPr>
        <p:spPr>
          <a:xfrm>
            <a:off x="403594" y="5415745"/>
            <a:ext cx="5934156" cy="0"/>
          </a:xfrm>
          <a:custGeom>
            <a:avLst/>
            <a:gdLst/>
            <a:ahLst/>
            <a:cxnLst/>
            <a:rect l="l" t="t" r="r" b="b"/>
            <a:pathLst>
              <a:path w="6840220">
                <a:moveTo>
                  <a:pt x="0" y="0"/>
                </a:moveTo>
                <a:lnTo>
                  <a:pt x="6839991" y="0"/>
                </a:lnTo>
              </a:path>
            </a:pathLst>
          </a:custGeom>
          <a:ln w="25400">
            <a:solidFill>
              <a:srgbClr val="D7DF23"/>
            </a:solidFill>
          </a:ln>
        </p:spPr>
        <p:txBody>
          <a:bodyPr wrap="square" lIns="0" tIns="0" rIns="0" bIns="0" rtlCol="0"/>
          <a:lstStyle/>
          <a:p>
            <a:endParaRPr sz="1401" b="1">
              <a:latin typeface="Yu Gothic" panose="020B0400000000000000" pitchFamily="34" charset="-128"/>
              <a:ea typeface="Yu Gothic" panose="020B0400000000000000" pitchFamily="34" charset="-128"/>
            </a:endParaRPr>
          </a:p>
        </p:txBody>
      </p:sp>
      <p:sp>
        <p:nvSpPr>
          <p:cNvPr id="35" name="object 8">
            <a:extLst>
              <a:ext uri="{FF2B5EF4-FFF2-40B4-BE49-F238E27FC236}">
                <a16:creationId xmlns:a16="http://schemas.microsoft.com/office/drawing/2014/main" id="{99BC161D-F431-E242-ADC2-6DAA6539225F}"/>
              </a:ext>
            </a:extLst>
          </p:cNvPr>
          <p:cNvSpPr txBox="1"/>
          <p:nvPr/>
        </p:nvSpPr>
        <p:spPr>
          <a:xfrm>
            <a:off x="435199" y="3617906"/>
            <a:ext cx="4758275" cy="571171"/>
          </a:xfrm>
          <a:prstGeom prst="rect">
            <a:avLst/>
          </a:prstGeom>
        </p:spPr>
        <p:txBody>
          <a:bodyPr vert="horz" wrap="square" lIns="0" tIns="10466" rIns="0" bIns="0" rtlCol="0">
            <a:spAutoFit/>
          </a:bodyPr>
          <a:lstStyle/>
          <a:p>
            <a:pPr marL="11017">
              <a:spcBef>
                <a:spcPts val="83"/>
              </a:spcBef>
            </a:pPr>
            <a:r>
              <a:rPr lang="ja-JP" altLang="en-US" sz="2429" b="1" spc="9" dirty="0">
                <a:solidFill>
                  <a:schemeClr val="bg2"/>
                </a:solidFill>
                <a:latin typeface="Yu Gothic" panose="020B0400000000000000" pitchFamily="34" charset="-128"/>
                <a:ea typeface="Yu Gothic" panose="020B0400000000000000" pitchFamily="34" charset="-128"/>
                <a:cs typeface="KozGoPr6N-Heavy"/>
              </a:rPr>
              <a:t>日程</a:t>
            </a:r>
            <a:r>
              <a:rPr lang="ja-JP" altLang="en-US" sz="2429" b="1" spc="9" dirty="0">
                <a:solidFill>
                  <a:srgbClr val="5996A6"/>
                </a:solidFill>
                <a:latin typeface="Yu Gothic" panose="020B0400000000000000" pitchFamily="34" charset="-128"/>
                <a:ea typeface="Yu Gothic" panose="020B0400000000000000" pitchFamily="34" charset="-128"/>
                <a:cs typeface="KozGoPr6N-Heavy"/>
              </a:rPr>
              <a:t>  </a:t>
            </a:r>
            <a:r>
              <a:rPr sz="2429" b="1" spc="9" dirty="0">
                <a:solidFill>
                  <a:srgbClr val="D7DF23"/>
                </a:solidFill>
                <a:latin typeface="Yu Gothic" panose="020B0400000000000000" pitchFamily="34" charset="-128"/>
                <a:ea typeface="Yu Gothic" panose="020B0400000000000000" pitchFamily="34" charset="-128"/>
                <a:cs typeface="KozGoPr6N-Heavy"/>
              </a:rPr>
              <a:t>2020</a:t>
            </a:r>
            <a:r>
              <a:rPr sz="2429" b="1" spc="13" dirty="0">
                <a:solidFill>
                  <a:srgbClr val="D7DF23"/>
                </a:solidFill>
                <a:latin typeface="Yu Gothic" panose="020B0400000000000000" pitchFamily="34" charset="-128"/>
                <a:ea typeface="Yu Gothic" panose="020B0400000000000000" pitchFamily="34" charset="-128"/>
                <a:cs typeface="KozGoPr6N-Heavy"/>
              </a:rPr>
              <a:t>年</a:t>
            </a:r>
            <a:r>
              <a:rPr sz="2429" b="1" spc="-70" dirty="0">
                <a:solidFill>
                  <a:srgbClr val="D7DF23"/>
                </a:solidFill>
                <a:latin typeface="Yu Gothic" panose="020B0400000000000000" pitchFamily="34" charset="-128"/>
                <a:ea typeface="Yu Gothic" panose="020B0400000000000000" pitchFamily="34" charset="-128"/>
                <a:cs typeface="KozGoPr6N-Heavy"/>
              </a:rPr>
              <a:t> </a:t>
            </a:r>
            <a:r>
              <a:rPr lang="en-US" sz="3643" b="1" spc="-4" dirty="0">
                <a:solidFill>
                  <a:srgbClr val="D7DF23"/>
                </a:solidFill>
                <a:latin typeface="Yu Gothic" panose="020B0400000000000000" pitchFamily="34" charset="-128"/>
                <a:ea typeface="Yu Gothic" panose="020B0400000000000000" pitchFamily="34" charset="-128"/>
                <a:cs typeface="KozGoPr6N-Heavy"/>
              </a:rPr>
              <a:t>2</a:t>
            </a:r>
            <a:r>
              <a:rPr sz="2429" b="1" spc="273" dirty="0">
                <a:solidFill>
                  <a:srgbClr val="D7DF23"/>
                </a:solidFill>
                <a:latin typeface="Yu Gothic" panose="020B0400000000000000" pitchFamily="34" charset="-128"/>
                <a:ea typeface="Yu Gothic" panose="020B0400000000000000" pitchFamily="34" charset="-128"/>
                <a:cs typeface="KozGoPr6N-Heavy"/>
              </a:rPr>
              <a:t>月</a:t>
            </a:r>
            <a:r>
              <a:rPr lang="en-US" sz="3643" b="1" spc="-334" dirty="0">
                <a:solidFill>
                  <a:srgbClr val="D7DF23"/>
                </a:solidFill>
                <a:latin typeface="Yu Gothic" panose="020B0400000000000000" pitchFamily="34" charset="-128"/>
                <a:ea typeface="Yu Gothic" panose="020B0400000000000000" pitchFamily="34" charset="-128"/>
                <a:cs typeface="KozGoPr6N-Heavy"/>
              </a:rPr>
              <a:t>12</a:t>
            </a:r>
            <a:r>
              <a:rPr sz="2429" b="1" spc="143" dirty="0">
                <a:solidFill>
                  <a:srgbClr val="D7DF23"/>
                </a:solidFill>
                <a:latin typeface="Yu Gothic" panose="020B0400000000000000" pitchFamily="34" charset="-128"/>
                <a:ea typeface="Yu Gothic" panose="020B0400000000000000" pitchFamily="34" charset="-128"/>
                <a:cs typeface="KozGoPr6N-Heavy"/>
              </a:rPr>
              <a:t>日</a:t>
            </a:r>
            <a:r>
              <a:rPr sz="2429" b="1" spc="4" dirty="0">
                <a:solidFill>
                  <a:srgbClr val="D7DF23"/>
                </a:solidFill>
                <a:latin typeface="Yu Gothic" panose="020B0400000000000000" pitchFamily="34" charset="-128"/>
                <a:ea typeface="Yu Gothic" panose="020B0400000000000000" pitchFamily="34" charset="-128"/>
                <a:cs typeface="KozGoPr6N-Heavy"/>
              </a:rPr>
              <a:t>(</a:t>
            </a:r>
            <a:r>
              <a:rPr lang="ja-JP" altLang="en-US" sz="2429" b="1" spc="13" dirty="0">
                <a:solidFill>
                  <a:srgbClr val="D7DF23"/>
                </a:solidFill>
                <a:latin typeface="Yu Gothic" panose="020B0400000000000000" pitchFamily="34" charset="-128"/>
                <a:ea typeface="Yu Gothic" panose="020B0400000000000000" pitchFamily="34" charset="-128"/>
                <a:cs typeface="KozGoPr6N-Heavy"/>
              </a:rPr>
              <a:t>水</a:t>
            </a:r>
            <a:r>
              <a:rPr lang="en-US" altLang="ja-JP" sz="2429" b="1" spc="13" dirty="0">
                <a:solidFill>
                  <a:srgbClr val="D7DF23"/>
                </a:solidFill>
                <a:latin typeface="Yu Gothic" panose="020B0400000000000000" pitchFamily="34" charset="-128"/>
                <a:ea typeface="Yu Gothic" panose="020B0400000000000000" pitchFamily="34" charset="-128"/>
                <a:cs typeface="KozGoPr6N-Heavy"/>
              </a:rPr>
              <a:t>)</a:t>
            </a:r>
            <a:endParaRPr sz="3123" b="1" baseline="-7751" dirty="0">
              <a:latin typeface="Yu Gothic" panose="020B0400000000000000" pitchFamily="34" charset="-128"/>
              <a:ea typeface="Yu Gothic" panose="020B0400000000000000" pitchFamily="34" charset="-128"/>
              <a:cs typeface="KozGoPr6N-Heavy"/>
            </a:endParaRPr>
          </a:p>
        </p:txBody>
      </p:sp>
      <p:sp>
        <p:nvSpPr>
          <p:cNvPr id="41" name="テキスト ボックス 40">
            <a:extLst>
              <a:ext uri="{FF2B5EF4-FFF2-40B4-BE49-F238E27FC236}">
                <a16:creationId xmlns:a16="http://schemas.microsoft.com/office/drawing/2014/main" id="{035F2CB9-5D61-3C4B-8706-7E0791FCE6E7}"/>
              </a:ext>
            </a:extLst>
          </p:cNvPr>
          <p:cNvSpPr txBox="1"/>
          <p:nvPr/>
        </p:nvSpPr>
        <p:spPr>
          <a:xfrm>
            <a:off x="200410" y="253738"/>
            <a:ext cx="6505190" cy="3454857"/>
          </a:xfrm>
          <a:prstGeom prst="rect">
            <a:avLst/>
          </a:prstGeom>
          <a:noFill/>
        </p:spPr>
        <p:txBody>
          <a:bodyPr wrap="square" rtlCol="0">
            <a:spAutoFit/>
          </a:bodyPr>
          <a:lstStyle/>
          <a:p>
            <a:r>
              <a:rPr lang="ja-JP" altLang="en-US" sz="3817" b="1" dirty="0">
                <a:solidFill>
                  <a:srgbClr val="D1DB2F"/>
                </a:solidFill>
                <a:latin typeface="Yu Gothic" panose="020B0400000000000000" pitchFamily="34" charset="-128"/>
                <a:ea typeface="Yu Gothic" panose="020B0400000000000000" pitchFamily="34" charset="-128"/>
              </a:rPr>
              <a:t>にいがた暮らし</a:t>
            </a:r>
            <a:endParaRPr lang="en-US" altLang="ja-JP" sz="3817" b="1" dirty="0">
              <a:solidFill>
                <a:srgbClr val="D1DB2F"/>
              </a:solidFill>
              <a:latin typeface="Yu Gothic" panose="020B0400000000000000" pitchFamily="34" charset="-128"/>
              <a:ea typeface="Yu Gothic" panose="020B0400000000000000" pitchFamily="34" charset="-128"/>
            </a:endParaRPr>
          </a:p>
          <a:p>
            <a:r>
              <a:rPr lang="en-US" altLang="ja-JP" sz="3817" b="1" dirty="0">
                <a:solidFill>
                  <a:srgbClr val="D1DB2F"/>
                </a:solidFill>
                <a:latin typeface="Yu Gothic" panose="020B0400000000000000" pitchFamily="34" charset="-128"/>
                <a:ea typeface="Yu Gothic" panose="020B0400000000000000" pitchFamily="34" charset="-128"/>
              </a:rPr>
              <a:t>IoT</a:t>
            </a:r>
            <a:r>
              <a:rPr lang="ja-JP" altLang="en-US" sz="3817" b="1" dirty="0">
                <a:solidFill>
                  <a:srgbClr val="D1DB2F"/>
                </a:solidFill>
                <a:latin typeface="Yu Gothic" panose="020B0400000000000000" pitchFamily="34" charset="-128"/>
                <a:ea typeface="Yu Gothic" panose="020B0400000000000000" pitchFamily="34" charset="-128"/>
              </a:rPr>
              <a:t>アイデアコンテスト</a:t>
            </a:r>
            <a:r>
              <a:rPr lang="en-US" altLang="ja-JP" sz="3817" b="1" dirty="0">
                <a:solidFill>
                  <a:srgbClr val="D1DB2F"/>
                </a:solidFill>
                <a:latin typeface="Yu Gothic" panose="020B0400000000000000" pitchFamily="34" charset="-128"/>
                <a:ea typeface="Yu Gothic" panose="020B0400000000000000" pitchFamily="34" charset="-128"/>
              </a:rPr>
              <a:t>2019</a:t>
            </a:r>
          </a:p>
          <a:p>
            <a:pPr algn="ctr"/>
            <a:r>
              <a:rPr lang="ja-JP" altLang="en-US" sz="3817" b="1" dirty="0">
                <a:solidFill>
                  <a:srgbClr val="D1DB2F"/>
                </a:solidFill>
                <a:latin typeface="Yu Gothic" panose="020B0400000000000000" pitchFamily="34" charset="-128"/>
                <a:ea typeface="Yu Gothic" panose="020B0400000000000000" pitchFamily="34" charset="-128"/>
              </a:rPr>
              <a:t>＆</a:t>
            </a:r>
            <a:endParaRPr lang="en-US" altLang="ja-JP" sz="3817" b="1" dirty="0">
              <a:solidFill>
                <a:srgbClr val="D1DB2F"/>
              </a:solidFill>
              <a:latin typeface="Yu Gothic" panose="020B0400000000000000" pitchFamily="34" charset="-128"/>
              <a:ea typeface="Yu Gothic" panose="020B0400000000000000" pitchFamily="34" charset="-128"/>
            </a:endParaRPr>
          </a:p>
          <a:p>
            <a:r>
              <a:rPr lang="en-US" altLang="ja-JP" sz="4165" b="1" dirty="0">
                <a:solidFill>
                  <a:srgbClr val="D1DB2F"/>
                </a:solidFill>
                <a:latin typeface="Yu Gothic" panose="020B0400000000000000" pitchFamily="34" charset="-128"/>
                <a:ea typeface="Yu Gothic" panose="020B0400000000000000" pitchFamily="34" charset="-128"/>
              </a:rPr>
              <a:t>IT</a:t>
            </a:r>
            <a:r>
              <a:rPr lang="ja-JP" altLang="en-US" sz="4165" b="1" dirty="0">
                <a:solidFill>
                  <a:srgbClr val="D1DB2F"/>
                </a:solidFill>
                <a:latin typeface="Yu Gothic" panose="020B0400000000000000" pitchFamily="34" charset="-128"/>
                <a:ea typeface="Yu Gothic" panose="020B0400000000000000" pitchFamily="34" charset="-128"/>
              </a:rPr>
              <a:t>政策セミナー</a:t>
            </a:r>
            <a:endParaRPr lang="en-US" altLang="ja-JP" sz="4165" b="1" dirty="0">
              <a:solidFill>
                <a:srgbClr val="D1DB2F"/>
              </a:solidFill>
              <a:latin typeface="Yu Gothic" panose="020B0400000000000000" pitchFamily="34" charset="-128"/>
              <a:ea typeface="Yu Gothic" panose="020B0400000000000000" pitchFamily="34" charset="-128"/>
            </a:endParaRPr>
          </a:p>
          <a:p>
            <a:r>
              <a:rPr lang="en-US" altLang="ja-JP" sz="2069" b="1" spc="25" dirty="0">
                <a:solidFill>
                  <a:srgbClr val="EEECE1"/>
                </a:solidFill>
                <a:latin typeface="Yu Gothic" panose="020B0400000000000000" pitchFamily="34" charset="-128"/>
                <a:ea typeface="Yu Gothic" panose="020B0400000000000000" pitchFamily="34" charset="-128"/>
                <a:cs typeface="KozGoPr6N-Heavy"/>
              </a:rPr>
              <a:t>-DX</a:t>
            </a:r>
            <a:r>
              <a:rPr lang="ja-JP" altLang="en-US" sz="2069" b="1" spc="25" dirty="0">
                <a:solidFill>
                  <a:srgbClr val="EEECE1"/>
                </a:solidFill>
                <a:latin typeface="Yu Gothic" panose="020B0400000000000000" pitchFamily="34" charset="-128"/>
                <a:ea typeface="Yu Gothic" panose="020B0400000000000000" pitchFamily="34" charset="-128"/>
                <a:cs typeface="KozGoPr6N-Heavy"/>
              </a:rPr>
              <a:t>で働き方や企業文化を変革させる</a:t>
            </a:r>
            <a:r>
              <a:rPr lang="en-US" altLang="ja-JP" sz="2069" b="1" spc="25" dirty="0">
                <a:solidFill>
                  <a:srgbClr val="EEECE1"/>
                </a:solidFill>
                <a:latin typeface="Yu Gothic" panose="020B0400000000000000" pitchFamily="34" charset="-128"/>
                <a:ea typeface="Yu Gothic" panose="020B0400000000000000" pitchFamily="34" charset="-128"/>
                <a:cs typeface="KozGoPr6N-Heavy"/>
              </a:rPr>
              <a:t>-</a:t>
            </a:r>
            <a:endParaRPr lang="en-US" altLang="ja-JP" sz="2069" b="1" dirty="0">
              <a:solidFill>
                <a:srgbClr val="D1DB2F"/>
              </a:solidFill>
              <a:latin typeface="Yu Gothic" panose="020B0400000000000000" pitchFamily="34" charset="-128"/>
              <a:ea typeface="Yu Gothic" panose="020B0400000000000000" pitchFamily="34" charset="-128"/>
            </a:endParaRPr>
          </a:p>
          <a:p>
            <a:endParaRPr lang="en-US" altLang="ja-JP" sz="4165" b="1" dirty="0">
              <a:solidFill>
                <a:srgbClr val="D1DB2F"/>
              </a:solidFill>
              <a:latin typeface="Yu Gothic" panose="020B0400000000000000" pitchFamily="34" charset="-128"/>
              <a:ea typeface="Yu Gothic" panose="020B0400000000000000" pitchFamily="34" charset="-128"/>
            </a:endParaRPr>
          </a:p>
        </p:txBody>
      </p:sp>
      <p:sp>
        <p:nvSpPr>
          <p:cNvPr id="38" name="テキスト ボックス 37"/>
          <p:cNvSpPr txBox="1"/>
          <p:nvPr/>
        </p:nvSpPr>
        <p:spPr>
          <a:xfrm>
            <a:off x="464204" y="9356644"/>
            <a:ext cx="6135603" cy="412677"/>
          </a:xfrm>
          <a:prstGeom prst="rect">
            <a:avLst/>
          </a:prstGeom>
          <a:noFill/>
        </p:spPr>
        <p:txBody>
          <a:bodyPr wrap="square" rtlCol="0">
            <a:spAutoFit/>
          </a:bodyPr>
          <a:lstStyle/>
          <a:p>
            <a:pPr algn="ctr"/>
            <a:r>
              <a:rPr lang="ja-JP" altLang="en-US" sz="1041" dirty="0">
                <a:latin typeface="游ゴシック" panose="020B0400000000000000" pitchFamily="50" charset="-128"/>
                <a:ea typeface="游ゴシック" panose="020B0400000000000000" pitchFamily="50" charset="-128"/>
              </a:rPr>
              <a:t>主催：新潟県</a:t>
            </a:r>
            <a:r>
              <a:rPr lang="en-US" altLang="ja-JP" sz="1041" dirty="0">
                <a:latin typeface="游ゴシック" panose="020B0400000000000000" pitchFamily="50" charset="-128"/>
                <a:ea typeface="游ゴシック" panose="020B0400000000000000" pitchFamily="50" charset="-128"/>
              </a:rPr>
              <a:t>IT</a:t>
            </a:r>
            <a:r>
              <a:rPr lang="ja-JP" altLang="en-US" sz="1041" dirty="0">
                <a:latin typeface="游ゴシック" panose="020B0400000000000000" pitchFamily="50" charset="-128"/>
                <a:ea typeface="游ゴシック" panose="020B0400000000000000" pitchFamily="50" charset="-128"/>
              </a:rPr>
              <a:t>＆</a:t>
            </a:r>
            <a:r>
              <a:rPr lang="en-US" altLang="ja-JP" sz="1041" dirty="0">
                <a:latin typeface="游ゴシック" panose="020B0400000000000000" pitchFamily="50" charset="-128"/>
                <a:ea typeface="游ゴシック" panose="020B0400000000000000" pitchFamily="50" charset="-128"/>
              </a:rPr>
              <a:t>ITS</a:t>
            </a:r>
            <a:r>
              <a:rPr lang="ja-JP" altLang="en-US" sz="1041" dirty="0">
                <a:latin typeface="游ゴシック" panose="020B0400000000000000" pitchFamily="50" charset="-128"/>
                <a:ea typeface="游ゴシック" panose="020B0400000000000000" pitchFamily="50" charset="-128"/>
              </a:rPr>
              <a:t>推進協議会</a:t>
            </a:r>
            <a:endParaRPr lang="en-US" altLang="ja-JP" sz="1041" dirty="0">
              <a:latin typeface="游ゴシック" panose="020B0400000000000000" pitchFamily="50" charset="-128"/>
              <a:ea typeface="游ゴシック" panose="020B0400000000000000" pitchFamily="50" charset="-128"/>
            </a:endParaRPr>
          </a:p>
          <a:p>
            <a:pPr algn="ctr"/>
            <a:r>
              <a:rPr lang="ja-JP" altLang="en-US" sz="1041" smtClean="0">
                <a:latin typeface="游ゴシック" panose="020B0400000000000000" pitchFamily="50" charset="-128"/>
                <a:ea typeface="游ゴシック" panose="020B0400000000000000" pitchFamily="50" charset="-128"/>
              </a:rPr>
              <a:t>後援：</a:t>
            </a:r>
            <a:r>
              <a:rPr lang="ja-JP" altLang="en-US" sz="1041" dirty="0">
                <a:latin typeface="游ゴシック" panose="020B0400000000000000" pitchFamily="50" charset="-128"/>
                <a:ea typeface="游ゴシック" panose="020B0400000000000000" pitchFamily="50" charset="-128"/>
              </a:rPr>
              <a:t>新潟県、信越情報通信懇談会、新潟県</a:t>
            </a:r>
            <a:r>
              <a:rPr lang="en-US" altLang="ja-JP" sz="1041" dirty="0">
                <a:latin typeface="游ゴシック" panose="020B0400000000000000" pitchFamily="50" charset="-128"/>
                <a:ea typeface="游ゴシック" panose="020B0400000000000000" pitchFamily="50" charset="-128"/>
              </a:rPr>
              <a:t>IT</a:t>
            </a:r>
            <a:r>
              <a:rPr lang="ja-JP" altLang="en-US" sz="1041" dirty="0">
                <a:latin typeface="游ゴシック" panose="020B0400000000000000" pitchFamily="50" charset="-128"/>
                <a:ea typeface="游ゴシック" panose="020B0400000000000000" pitchFamily="50" charset="-128"/>
              </a:rPr>
              <a:t>産業ネットワーク</a:t>
            </a:r>
            <a:r>
              <a:rPr lang="en-US" altLang="ja-JP" sz="1041" dirty="0">
                <a:latin typeface="游ゴシック" panose="020B0400000000000000" pitchFamily="50" charset="-128"/>
                <a:ea typeface="游ゴシック" panose="020B0400000000000000" pitchFamily="50" charset="-128"/>
              </a:rPr>
              <a:t>21</a:t>
            </a:r>
            <a:endParaRPr lang="ja-JP" altLang="en-US" sz="1041" dirty="0">
              <a:latin typeface="游ゴシック" panose="020B0400000000000000" pitchFamily="50" charset="-128"/>
              <a:ea typeface="游ゴシック" panose="020B0400000000000000" pitchFamily="50" charset="-128"/>
            </a:endParaRPr>
          </a:p>
        </p:txBody>
      </p:sp>
      <p:pic>
        <p:nvPicPr>
          <p:cNvPr id="51" name="図 5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9670" y="5501617"/>
            <a:ext cx="2179747" cy="2078212"/>
          </a:xfrm>
          <a:prstGeom prst="rect">
            <a:avLst/>
          </a:prstGeom>
          <a:noFill/>
          <a:ln w="9525">
            <a:solidFill>
              <a:srgbClr val="000000"/>
            </a:solidFill>
            <a:miter lim="800000"/>
            <a:headEnd/>
            <a:tailEnd/>
          </a:ln>
          <a:effectLst>
            <a:outerShdw blurRad="50800" dist="50800" dir="1800000" algn="ctr" rotWithShape="0">
              <a:srgbClr val="000000">
                <a:alpha val="43137"/>
              </a:srgbClr>
            </a:outerShdw>
          </a:effectLst>
          <a:scene3d>
            <a:camera prst="orthographicFront"/>
            <a:lightRig rig="threePt" dir="t"/>
          </a:scene3d>
          <a:sp3d contourW="12700">
            <a:contourClr>
              <a:schemeClr val="bg1">
                <a:lumMod val="50000"/>
              </a:schemeClr>
            </a:contourClr>
          </a:sp3d>
          <a:extLst>
            <a:ext uri="{909E8E84-426E-40DD-AFC4-6F175D3DCCD1}">
              <a14:hiddenFill xmlns:a14="http://schemas.microsoft.com/office/drawing/2010/main">
                <a:solidFill>
                  <a:srgbClr val="FFFFFF"/>
                </a:solidFill>
              </a14:hiddenFill>
            </a:ext>
          </a:extLst>
        </p:spPr>
      </p:pic>
      <p:sp>
        <p:nvSpPr>
          <p:cNvPr id="17" name="正方形/長方形 16"/>
          <p:cNvSpPr/>
          <p:nvPr/>
        </p:nvSpPr>
        <p:spPr>
          <a:xfrm>
            <a:off x="403596" y="5439387"/>
            <a:ext cx="779957" cy="626454"/>
          </a:xfrm>
          <a:prstGeom prst="rect">
            <a:avLst/>
          </a:prstGeom>
        </p:spPr>
        <p:txBody>
          <a:bodyPr wrap="none">
            <a:spAutoFit/>
          </a:bodyPr>
          <a:lstStyle/>
          <a:p>
            <a:r>
              <a:rPr lang="ja-JP" altLang="en-US" sz="3471" b="1" spc="13" baseline="-7751" dirty="0">
                <a:solidFill>
                  <a:srgbClr val="EEECE1"/>
                </a:solidFill>
                <a:latin typeface="Yu Gothic" panose="020B0400000000000000" pitchFamily="34" charset="-128"/>
                <a:ea typeface="Yu Gothic" panose="020B0400000000000000" pitchFamily="34" charset="-128"/>
              </a:rPr>
              <a:t>会場</a:t>
            </a:r>
            <a:endParaRPr lang="ja-JP" altLang="en-US" sz="1401" dirty="0"/>
          </a:p>
        </p:txBody>
      </p:sp>
      <p:sp>
        <p:nvSpPr>
          <p:cNvPr id="34" name="正方形/長方形 33"/>
          <p:cNvSpPr/>
          <p:nvPr/>
        </p:nvSpPr>
        <p:spPr>
          <a:xfrm>
            <a:off x="435196" y="6081411"/>
            <a:ext cx="3371429" cy="1160318"/>
          </a:xfrm>
          <a:prstGeom prst="rect">
            <a:avLst/>
          </a:prstGeom>
        </p:spPr>
        <p:txBody>
          <a:bodyPr>
            <a:spAutoFit/>
          </a:bodyPr>
          <a:lstStyle/>
          <a:p>
            <a:pPr defTabSz="863651"/>
            <a:r>
              <a:rPr kumimoji="0" lang="ja-JP" altLang="en-US" sz="1735" kern="0" dirty="0">
                <a:solidFill>
                  <a:schemeClr val="bg2"/>
                </a:solidFill>
                <a:latin typeface="游ゴシック" panose="020B0400000000000000" pitchFamily="50" charset="-128"/>
                <a:ea typeface="游ゴシック" panose="020B0400000000000000" pitchFamily="50" charset="-128"/>
              </a:rPr>
              <a:t>朱鷺メッセ</a:t>
            </a:r>
            <a:endParaRPr kumimoji="0" lang="en-US" altLang="ja-JP" sz="1735" kern="0" dirty="0">
              <a:solidFill>
                <a:schemeClr val="bg2"/>
              </a:solidFill>
              <a:latin typeface="游ゴシック" panose="020B0400000000000000" pitchFamily="50" charset="-128"/>
              <a:ea typeface="游ゴシック" panose="020B0400000000000000" pitchFamily="50" charset="-128"/>
            </a:endParaRPr>
          </a:p>
          <a:p>
            <a:pPr defTabSz="863651"/>
            <a:r>
              <a:rPr kumimoji="0" lang="ja-JP" altLang="en-US" sz="1735" kern="0" dirty="0">
                <a:solidFill>
                  <a:schemeClr val="bg2"/>
                </a:solidFill>
                <a:latin typeface="游ゴシック" panose="020B0400000000000000" pitchFamily="50" charset="-128"/>
                <a:ea typeface="游ゴシック" panose="020B0400000000000000" pitchFamily="50" charset="-128"/>
              </a:rPr>
              <a:t>新潟コンベンションセンター</a:t>
            </a:r>
            <a:endParaRPr kumimoji="0" lang="en-US" altLang="ja-JP" sz="1735" kern="0" dirty="0">
              <a:solidFill>
                <a:schemeClr val="bg2"/>
              </a:solidFill>
              <a:latin typeface="游ゴシック" panose="020B0400000000000000" pitchFamily="50" charset="-128"/>
              <a:ea typeface="游ゴシック" panose="020B0400000000000000" pitchFamily="50" charset="-128"/>
            </a:endParaRPr>
          </a:p>
          <a:p>
            <a:pPr defTabSz="863651"/>
            <a:r>
              <a:rPr kumimoji="0" lang="ja-JP" altLang="en-US" sz="1735" kern="0" dirty="0">
                <a:solidFill>
                  <a:schemeClr val="bg2"/>
                </a:solidFill>
                <a:latin typeface="游ゴシック" panose="020B0400000000000000" pitchFamily="50" charset="-128"/>
                <a:ea typeface="游ゴシック" panose="020B0400000000000000" pitchFamily="50" charset="-128"/>
              </a:rPr>
              <a:t>中会議室　２０１</a:t>
            </a:r>
            <a:endParaRPr kumimoji="0" lang="en-US" altLang="ja-JP" sz="1735" kern="0" dirty="0">
              <a:solidFill>
                <a:schemeClr val="bg2"/>
              </a:solidFill>
              <a:latin typeface="游ゴシック" panose="020B0400000000000000" pitchFamily="50" charset="-128"/>
              <a:ea typeface="游ゴシック" panose="020B0400000000000000" pitchFamily="50" charset="-128"/>
            </a:endParaRPr>
          </a:p>
          <a:p>
            <a:pPr defTabSz="863651"/>
            <a:r>
              <a:rPr kumimoji="0" lang="ja-JP" altLang="en-US" sz="1735" kern="0" dirty="0">
                <a:solidFill>
                  <a:schemeClr val="bg2"/>
                </a:solidFill>
                <a:latin typeface="游ゴシック" panose="020B0400000000000000" pitchFamily="50" charset="-128"/>
                <a:ea typeface="游ゴシック" panose="020B0400000000000000" pitchFamily="50" charset="-128"/>
              </a:rPr>
              <a:t>新潟市中央区万代島</a:t>
            </a:r>
            <a:r>
              <a:rPr kumimoji="0" lang="en-US" altLang="ja-JP" sz="1735" kern="0" dirty="0">
                <a:solidFill>
                  <a:schemeClr val="bg2"/>
                </a:solidFill>
                <a:latin typeface="游ゴシック" panose="020B0400000000000000" pitchFamily="50" charset="-128"/>
                <a:ea typeface="游ゴシック" panose="020B0400000000000000" pitchFamily="50" charset="-128"/>
              </a:rPr>
              <a:t>6</a:t>
            </a:r>
            <a:r>
              <a:rPr kumimoji="0" lang="ja-JP" altLang="en-US" sz="1735" kern="0" dirty="0">
                <a:solidFill>
                  <a:schemeClr val="bg2"/>
                </a:solidFill>
                <a:latin typeface="游ゴシック" panose="020B0400000000000000" pitchFamily="50" charset="-128"/>
                <a:ea typeface="游ゴシック" panose="020B0400000000000000" pitchFamily="50" charset="-128"/>
              </a:rPr>
              <a:t>番</a:t>
            </a:r>
            <a:r>
              <a:rPr kumimoji="0" lang="en-US" altLang="ja-JP" sz="1735" kern="0" dirty="0">
                <a:solidFill>
                  <a:schemeClr val="bg2"/>
                </a:solidFill>
                <a:latin typeface="游ゴシック" panose="020B0400000000000000" pitchFamily="50" charset="-128"/>
                <a:ea typeface="游ゴシック" panose="020B0400000000000000" pitchFamily="50" charset="-128"/>
              </a:rPr>
              <a:t>1</a:t>
            </a:r>
            <a:r>
              <a:rPr kumimoji="0" lang="ja-JP" altLang="en-US" sz="1735" kern="0" dirty="0">
                <a:solidFill>
                  <a:schemeClr val="bg2"/>
                </a:solidFill>
                <a:latin typeface="游ゴシック" panose="020B0400000000000000" pitchFamily="50" charset="-128"/>
                <a:ea typeface="游ゴシック" panose="020B0400000000000000" pitchFamily="50" charset="-128"/>
              </a:rPr>
              <a:t>号</a:t>
            </a:r>
          </a:p>
        </p:txBody>
      </p:sp>
      <p:sp>
        <p:nvSpPr>
          <p:cNvPr id="18" name="object 6"/>
          <p:cNvSpPr txBox="1"/>
          <p:nvPr/>
        </p:nvSpPr>
        <p:spPr>
          <a:xfrm>
            <a:off x="5193476" y="3976521"/>
            <a:ext cx="847816" cy="511154"/>
          </a:xfrm>
          <a:prstGeom prst="rect">
            <a:avLst/>
          </a:prstGeom>
        </p:spPr>
        <p:txBody>
          <a:bodyPr vert="horz" wrap="square" lIns="0" tIns="10466" rIns="0" bIns="0" rtlCol="0">
            <a:spAutoFit/>
          </a:bodyPr>
          <a:lstStyle/>
          <a:p>
            <a:pPr marL="11017">
              <a:spcBef>
                <a:spcPts val="83"/>
              </a:spcBef>
            </a:pPr>
            <a:r>
              <a:rPr lang="ja-JP" altLang="en-US" sz="3253" b="1" spc="-4" dirty="0">
                <a:solidFill>
                  <a:srgbClr val="006984"/>
                </a:solidFill>
                <a:latin typeface="Yu Gothic" panose="020B0400000000000000" pitchFamily="34" charset="-128"/>
                <a:ea typeface="Yu Gothic" panose="020B0400000000000000" pitchFamily="34" charset="-128"/>
                <a:cs typeface="KozGoPr6N-Heavy"/>
              </a:rPr>
              <a:t>参加</a:t>
            </a:r>
            <a:endParaRPr sz="3253" b="1" dirty="0">
              <a:latin typeface="Yu Gothic" panose="020B0400000000000000" pitchFamily="34" charset="-128"/>
              <a:ea typeface="Yu Gothic" panose="020B0400000000000000" pitchFamily="34" charset="-128"/>
              <a:cs typeface="KozGoPr6N-Heav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451829947"/>
              </p:ext>
            </p:extLst>
          </p:nvPr>
        </p:nvGraphicFramePr>
        <p:xfrm>
          <a:off x="363187" y="684324"/>
          <a:ext cx="6112817" cy="2054810"/>
        </p:xfrm>
        <a:graphic>
          <a:graphicData uri="http://schemas.openxmlformats.org/drawingml/2006/table">
            <a:tbl>
              <a:tblPr firstRow="1" bandRow="1">
                <a:tableStyleId>{E8B1032C-EA38-4F05-BA0D-38AFFFC7BED3}</a:tableStyleId>
              </a:tblPr>
              <a:tblGrid>
                <a:gridCol w="284677">
                  <a:extLst>
                    <a:ext uri="{9D8B030D-6E8A-4147-A177-3AD203B41FA5}">
                      <a16:colId xmlns:a16="http://schemas.microsoft.com/office/drawing/2014/main" val="1179045408"/>
                    </a:ext>
                  </a:extLst>
                </a:gridCol>
                <a:gridCol w="3240104">
                  <a:extLst>
                    <a:ext uri="{9D8B030D-6E8A-4147-A177-3AD203B41FA5}">
                      <a16:colId xmlns:a16="http://schemas.microsoft.com/office/drawing/2014/main" val="4047942413"/>
                    </a:ext>
                  </a:extLst>
                </a:gridCol>
                <a:gridCol w="1315206">
                  <a:extLst>
                    <a:ext uri="{9D8B030D-6E8A-4147-A177-3AD203B41FA5}">
                      <a16:colId xmlns:a16="http://schemas.microsoft.com/office/drawing/2014/main" val="2274676663"/>
                    </a:ext>
                  </a:extLst>
                </a:gridCol>
                <a:gridCol w="1272830">
                  <a:extLst>
                    <a:ext uri="{9D8B030D-6E8A-4147-A177-3AD203B41FA5}">
                      <a16:colId xmlns:a16="http://schemas.microsoft.com/office/drawing/2014/main" val="1718183251"/>
                    </a:ext>
                  </a:extLst>
                </a:gridCol>
              </a:tblGrid>
              <a:tr h="173410">
                <a:tc>
                  <a:txBody>
                    <a:bodyPr/>
                    <a:lstStyle/>
                    <a:p>
                      <a:r>
                        <a:rPr kumimoji="1" lang="ja-JP" altLang="en-US" sz="600" dirty="0" smtClean="0"/>
                        <a:t>№</a:t>
                      </a:r>
                      <a:endParaRPr kumimoji="1" lang="ja-JP" altLang="en-US" sz="600" dirty="0">
                        <a:latin typeface="+mj-ea"/>
                        <a:ea typeface="+mj-ea"/>
                      </a:endParaRPr>
                    </a:p>
                  </a:txBody>
                  <a:tcPr marL="81459" marR="81459" marT="40730" marB="40730" anchor="ctr"/>
                </a:tc>
                <a:tc>
                  <a:txBody>
                    <a:bodyPr/>
                    <a:lstStyle/>
                    <a:p>
                      <a:pPr algn="ctr"/>
                      <a:r>
                        <a:rPr kumimoji="1" lang="ja-JP" altLang="en-US" sz="600" dirty="0" smtClean="0"/>
                        <a:t>アイデアタイトル</a:t>
                      </a:r>
                      <a:endParaRPr kumimoji="1" lang="ja-JP" altLang="en-US" sz="600" dirty="0">
                        <a:latin typeface="+mj-ea"/>
                        <a:ea typeface="+mj-ea"/>
                      </a:endParaRPr>
                    </a:p>
                  </a:txBody>
                  <a:tcPr marL="81459" marR="81459" marT="40730" marB="40730" anchor="ctr"/>
                </a:tc>
                <a:tc>
                  <a:txBody>
                    <a:bodyPr/>
                    <a:lstStyle/>
                    <a:p>
                      <a:pPr algn="ctr"/>
                      <a:r>
                        <a:rPr kumimoji="1" lang="ja-JP" altLang="en-US" sz="600" dirty="0" smtClean="0"/>
                        <a:t>学校名</a:t>
                      </a:r>
                      <a:endParaRPr kumimoji="1" lang="ja-JP" altLang="en-US" sz="600" dirty="0">
                        <a:latin typeface="+mj-ea"/>
                        <a:ea typeface="+mj-ea"/>
                      </a:endParaRPr>
                    </a:p>
                  </a:txBody>
                  <a:tcPr marL="81459" marR="81459" marT="40730" marB="40730" anchor="ctr"/>
                </a:tc>
                <a:tc>
                  <a:txBody>
                    <a:bodyPr/>
                    <a:lstStyle/>
                    <a:p>
                      <a:pPr algn="ctr"/>
                      <a:r>
                        <a:rPr kumimoji="1" lang="ja-JP" altLang="en-US" sz="600" dirty="0" smtClean="0"/>
                        <a:t>グループ名又は代表者名</a:t>
                      </a:r>
                      <a:endParaRPr kumimoji="1" lang="ja-JP" altLang="en-US" sz="600" dirty="0">
                        <a:latin typeface="+mj-ea"/>
                        <a:ea typeface="+mj-ea"/>
                      </a:endParaRPr>
                    </a:p>
                  </a:txBody>
                  <a:tcPr marL="81459" marR="81459" marT="40730" marB="40730" anchor="ctr"/>
                </a:tc>
                <a:extLst>
                  <a:ext uri="{0D108BD9-81ED-4DB2-BD59-A6C34878D82A}">
                    <a16:rowId xmlns:a16="http://schemas.microsoft.com/office/drawing/2014/main" val="1129805663"/>
                  </a:ext>
                </a:extLst>
              </a:tr>
              <a:tr h="186546">
                <a:tc>
                  <a:txBody>
                    <a:bodyPr/>
                    <a:lstStyle/>
                    <a:p>
                      <a:r>
                        <a:rPr kumimoji="1" lang="ja-JP" altLang="en-US" sz="700" dirty="0" smtClean="0"/>
                        <a:t>１</a:t>
                      </a:r>
                      <a:endParaRPr kumimoji="1" lang="ja-JP" altLang="en-US" sz="700" dirty="0">
                        <a:latin typeface="+mj-ea"/>
                        <a:ea typeface="+mj-ea"/>
                      </a:endParaRPr>
                    </a:p>
                  </a:txBody>
                  <a:tcPr marL="81459" marR="81459" marT="40730" marB="40730" anchor="ctr"/>
                </a:tc>
                <a:tc>
                  <a:txBody>
                    <a:bodyPr/>
                    <a:lstStyle/>
                    <a:p>
                      <a:r>
                        <a:rPr kumimoji="1" lang="ja-JP" altLang="en-US" sz="700" kern="1200" dirty="0" smtClean="0">
                          <a:effectLst/>
                        </a:rPr>
                        <a:t>家の安全を守る</a:t>
                      </a:r>
                      <a:r>
                        <a:rPr kumimoji="1" lang="en-US" altLang="ja-JP" sz="700" kern="1200" dirty="0" smtClean="0">
                          <a:effectLst/>
                        </a:rPr>
                        <a:t>IoT</a:t>
                      </a:r>
                      <a:r>
                        <a:rPr kumimoji="1" lang="ja-JP" altLang="en-US" sz="700" kern="1200" dirty="0" smtClean="0">
                          <a:effectLst/>
                        </a:rPr>
                        <a:t>システム「見守る君」</a:t>
                      </a:r>
                      <a:endParaRPr kumimoji="1" lang="ja-JP" altLang="en-US" sz="700" dirty="0">
                        <a:latin typeface="+mj-ea"/>
                        <a:ea typeface="+mj-ea"/>
                      </a:endParaRPr>
                    </a:p>
                  </a:txBody>
                  <a:tcPr marL="81459" marR="81459" marT="40730" marB="40730" anchor="ctr"/>
                </a:tc>
                <a:tc>
                  <a:txBody>
                    <a:bodyPr/>
                    <a:lstStyle/>
                    <a:p>
                      <a:r>
                        <a:rPr kumimoji="1" lang="ja-JP" altLang="en-US" sz="600" kern="1200" dirty="0" smtClean="0">
                          <a:effectLst/>
                        </a:rPr>
                        <a:t>新潟職業能力開発短期大学校</a:t>
                      </a:r>
                      <a:endParaRPr kumimoji="1" lang="ja-JP" altLang="en-US" sz="600" dirty="0">
                        <a:latin typeface="+mj-ea"/>
                        <a:ea typeface="+mj-ea"/>
                      </a:endParaRPr>
                    </a:p>
                  </a:txBody>
                  <a:tcPr marL="81459" marR="81459" marT="40730" marB="40730" anchor="ctr"/>
                </a:tc>
                <a:tc>
                  <a:txBody>
                    <a:bodyPr/>
                    <a:lstStyle/>
                    <a:p>
                      <a:r>
                        <a:rPr kumimoji="1" lang="ja-JP" altLang="en-US" sz="600" dirty="0" smtClean="0"/>
                        <a:t>塚野さん</a:t>
                      </a:r>
                      <a:endParaRPr kumimoji="1" lang="ja-JP" altLang="en-US" sz="600" dirty="0">
                        <a:latin typeface="+mj-ea"/>
                        <a:ea typeface="+mj-ea"/>
                      </a:endParaRPr>
                    </a:p>
                  </a:txBody>
                  <a:tcPr marL="81459" marR="81459" marT="40730" marB="40730" anchor="ctr"/>
                </a:tc>
                <a:extLst>
                  <a:ext uri="{0D108BD9-81ED-4DB2-BD59-A6C34878D82A}">
                    <a16:rowId xmlns:a16="http://schemas.microsoft.com/office/drawing/2014/main" val="3693079276"/>
                  </a:ext>
                </a:extLst>
              </a:tr>
              <a:tr h="186546">
                <a:tc>
                  <a:txBody>
                    <a:bodyPr/>
                    <a:lstStyle/>
                    <a:p>
                      <a:r>
                        <a:rPr kumimoji="1" lang="ja-JP" altLang="en-US" sz="700" dirty="0" smtClean="0"/>
                        <a:t>２</a:t>
                      </a:r>
                      <a:endParaRPr kumimoji="1" lang="ja-JP" altLang="en-US" sz="700" dirty="0">
                        <a:latin typeface="+mj-ea"/>
                        <a:ea typeface="+mj-ea"/>
                      </a:endParaRPr>
                    </a:p>
                  </a:txBody>
                  <a:tcPr marL="81459" marR="81459" marT="40730" marB="40730" anchor="ctr"/>
                </a:tc>
                <a:tc>
                  <a:txBody>
                    <a:bodyPr/>
                    <a:lstStyle/>
                    <a:p>
                      <a:r>
                        <a:rPr kumimoji="1" lang="ja-JP" altLang="en-US" sz="700" kern="1200" dirty="0" smtClean="0">
                          <a:effectLst/>
                        </a:rPr>
                        <a:t>商店街　</a:t>
                      </a:r>
                      <a:r>
                        <a:rPr kumimoji="1" lang="en-US" altLang="ja-JP" sz="700" kern="1200" dirty="0" smtClean="0">
                          <a:effectLst/>
                        </a:rPr>
                        <a:t>RPG</a:t>
                      </a:r>
                      <a:r>
                        <a:rPr kumimoji="1" lang="ja-JP" altLang="en-US" sz="700" kern="1200" dirty="0" smtClean="0">
                          <a:effectLst/>
                        </a:rPr>
                        <a:t>計画（仮）</a:t>
                      </a:r>
                      <a:endParaRPr kumimoji="1" lang="ja-JP" altLang="en-US" sz="700" dirty="0">
                        <a:latin typeface="+mj-ea"/>
                        <a:ea typeface="+mj-ea"/>
                      </a:endParaRPr>
                    </a:p>
                  </a:txBody>
                  <a:tcPr marL="81459" marR="81459" marT="40730" marB="40730" anchor="ctr"/>
                </a:tc>
                <a:tc>
                  <a:txBody>
                    <a:bodyPr/>
                    <a:lstStyle/>
                    <a:p>
                      <a:r>
                        <a:rPr kumimoji="1" lang="ja-JP" altLang="en-US" sz="600" dirty="0" smtClean="0"/>
                        <a:t>新潟商業高等学校</a:t>
                      </a:r>
                      <a:endParaRPr kumimoji="1" lang="ja-JP" altLang="en-US" sz="600" dirty="0">
                        <a:latin typeface="+mj-ea"/>
                        <a:ea typeface="+mj-ea"/>
                      </a:endParaRPr>
                    </a:p>
                  </a:txBody>
                  <a:tcPr marL="81459" marR="81459" marT="40730" marB="40730" anchor="ctr"/>
                </a:tc>
                <a:tc>
                  <a:txBody>
                    <a:bodyPr/>
                    <a:lstStyle/>
                    <a:p>
                      <a:r>
                        <a:rPr kumimoji="1" lang="ja-JP" altLang="en-US" sz="600" dirty="0" smtClean="0"/>
                        <a:t>広瀬さん</a:t>
                      </a:r>
                      <a:endParaRPr kumimoji="1" lang="en-US" altLang="ja-JP" sz="600" dirty="0" smtClean="0">
                        <a:latin typeface="+mj-ea"/>
                        <a:ea typeface="+mj-ea"/>
                      </a:endParaRPr>
                    </a:p>
                  </a:txBody>
                  <a:tcPr marL="81459" marR="81459" marT="40730" marB="40730" anchor="ctr"/>
                </a:tc>
                <a:extLst>
                  <a:ext uri="{0D108BD9-81ED-4DB2-BD59-A6C34878D82A}">
                    <a16:rowId xmlns:a16="http://schemas.microsoft.com/office/drawing/2014/main" val="2387571051"/>
                  </a:ext>
                </a:extLst>
              </a:tr>
              <a:tr h="186546">
                <a:tc>
                  <a:txBody>
                    <a:bodyPr/>
                    <a:lstStyle/>
                    <a:p>
                      <a:r>
                        <a:rPr kumimoji="1" lang="ja-JP" altLang="en-US" sz="700" dirty="0" smtClean="0"/>
                        <a:t>３</a:t>
                      </a:r>
                      <a:endParaRPr kumimoji="1" lang="ja-JP" altLang="en-US" sz="700" dirty="0">
                        <a:latin typeface="+mj-ea"/>
                        <a:ea typeface="+mj-ea"/>
                      </a:endParaRPr>
                    </a:p>
                  </a:txBody>
                  <a:tcPr marL="81459" marR="81459" marT="40730" marB="40730" anchor="ctr"/>
                </a:tc>
                <a:tc>
                  <a:txBody>
                    <a:bodyPr/>
                    <a:lstStyle/>
                    <a:p>
                      <a:r>
                        <a:rPr kumimoji="1" lang="ja-JP" altLang="en-US" sz="700" kern="1200" dirty="0" smtClean="0">
                          <a:effectLst/>
                        </a:rPr>
                        <a:t>災害時お薬手帳管理システム</a:t>
                      </a:r>
                      <a:endParaRPr kumimoji="1" lang="ja-JP" altLang="en-US" sz="700" dirty="0">
                        <a:latin typeface="+mj-ea"/>
                        <a:ea typeface="+mj-ea"/>
                      </a:endParaRPr>
                    </a:p>
                  </a:txBody>
                  <a:tcPr marL="81459" marR="81459" marT="40730" marB="40730" anchor="ctr"/>
                </a:tc>
                <a:tc>
                  <a:txBody>
                    <a:bodyPr/>
                    <a:lstStyle/>
                    <a:p>
                      <a:r>
                        <a:rPr kumimoji="1" lang="zh-TW" altLang="en-US" sz="600" dirty="0" smtClean="0"/>
                        <a:t>新潟高度情報専門学校</a:t>
                      </a:r>
                      <a:endParaRPr kumimoji="1" lang="zh-TW" altLang="en-US" sz="600" dirty="0" smtClean="0">
                        <a:latin typeface="ＭＳ Ｐゴシック" panose="020B0600070205080204" pitchFamily="50" charset="-128"/>
                        <a:ea typeface="ＭＳ Ｐゴシック" panose="020B0600070205080204" pitchFamily="50" charset="-128"/>
                      </a:endParaRPr>
                    </a:p>
                  </a:txBody>
                  <a:tcPr marL="81459" marR="81459" marT="40730" marB="40730" anchor="ctr"/>
                </a:tc>
                <a:tc>
                  <a:txBody>
                    <a:bodyPr/>
                    <a:lstStyle/>
                    <a:p>
                      <a:r>
                        <a:rPr kumimoji="1" lang="ja-JP" altLang="en-US" sz="600" kern="1200" dirty="0" smtClean="0">
                          <a:effectLst/>
                        </a:rPr>
                        <a:t>新潟高度情報</a:t>
                      </a:r>
                      <a:r>
                        <a:rPr kumimoji="1" lang="en-US" altLang="ja-JP" sz="600" kern="1200" dirty="0" smtClean="0">
                          <a:effectLst/>
                        </a:rPr>
                        <a:t>IoT</a:t>
                      </a:r>
                      <a:r>
                        <a:rPr kumimoji="1" lang="ja-JP" altLang="en-US" sz="600" kern="1200" dirty="0" smtClean="0">
                          <a:effectLst/>
                        </a:rPr>
                        <a:t>ゼミ</a:t>
                      </a:r>
                      <a:r>
                        <a:rPr kumimoji="1" lang="en-US" altLang="ja-JP" sz="600" kern="1200" dirty="0" smtClean="0">
                          <a:effectLst/>
                        </a:rPr>
                        <a:t>A</a:t>
                      </a:r>
                      <a:r>
                        <a:rPr kumimoji="1" lang="ja-JP" altLang="en-US" sz="600" kern="1200" dirty="0" smtClean="0">
                          <a:effectLst/>
                        </a:rPr>
                        <a:t>チーム</a:t>
                      </a:r>
                      <a:endParaRPr kumimoji="1" lang="ja-JP" altLang="en-US" sz="600" kern="1200" dirty="0" smtClean="0">
                        <a:solidFill>
                          <a:schemeClr val="dk1"/>
                        </a:solidFill>
                        <a:effectLst/>
                        <a:latin typeface="+mj-ea"/>
                        <a:ea typeface="+mj-ea"/>
                        <a:cs typeface="+mn-cs"/>
                      </a:endParaRPr>
                    </a:p>
                  </a:txBody>
                  <a:tcPr marL="81459" marR="81459" marT="40730" marB="40730" anchor="ctr"/>
                </a:tc>
                <a:extLst>
                  <a:ext uri="{0D108BD9-81ED-4DB2-BD59-A6C34878D82A}">
                    <a16:rowId xmlns:a16="http://schemas.microsoft.com/office/drawing/2014/main" val="4066906260"/>
                  </a:ext>
                </a:extLst>
              </a:tr>
              <a:tr h="186546">
                <a:tc>
                  <a:txBody>
                    <a:bodyPr/>
                    <a:lstStyle/>
                    <a:p>
                      <a:r>
                        <a:rPr kumimoji="1" lang="ja-JP" altLang="en-US" sz="700" dirty="0" smtClean="0"/>
                        <a:t>４</a:t>
                      </a:r>
                      <a:endParaRPr kumimoji="1" lang="ja-JP" altLang="en-US" sz="700" dirty="0">
                        <a:latin typeface="+mj-ea"/>
                        <a:ea typeface="+mj-ea"/>
                      </a:endParaRPr>
                    </a:p>
                  </a:txBody>
                  <a:tcPr marL="81459" marR="81459" marT="40730" marB="40730" anchor="ctr"/>
                </a:tc>
                <a:tc>
                  <a:txBody>
                    <a:bodyPr/>
                    <a:lstStyle/>
                    <a:p>
                      <a:pPr algn="l">
                        <a:spcAft>
                          <a:spcPts val="0"/>
                        </a:spcAft>
                      </a:pPr>
                      <a:r>
                        <a:rPr lang="ja-JP" altLang="en-US" sz="700" kern="100" dirty="0" smtClean="0">
                          <a:effectLst/>
                        </a:rPr>
                        <a:t>ポールウォーキングシステム</a:t>
                      </a:r>
                      <a:endParaRPr lang="ja-JP" sz="700" kern="100" dirty="0">
                        <a:effectLst/>
                        <a:latin typeface="+mj-ea"/>
                        <a:ea typeface="+mj-ea"/>
                        <a:cs typeface="Times New Roman" panose="02020603050405020304" pitchFamily="18" charset="0"/>
                      </a:endParaRPr>
                    </a:p>
                  </a:txBody>
                  <a:tcPr marL="61095" marR="61095" marT="0" marB="0" anchor="ctr"/>
                </a:tc>
                <a:tc>
                  <a:txBody>
                    <a:bodyPr/>
                    <a:lstStyle/>
                    <a:p>
                      <a:r>
                        <a:rPr kumimoji="1" lang="zh-TW" altLang="en-US" sz="600" kern="1200" dirty="0" smtClean="0">
                          <a:effectLst/>
                        </a:rPr>
                        <a:t>新潟高度情報専門学校</a:t>
                      </a:r>
                      <a:endParaRPr kumimoji="1" lang="zh-TW" altLang="en-US" sz="600" kern="1200" dirty="0" smtClean="0">
                        <a:solidFill>
                          <a:schemeClr val="dk1"/>
                        </a:solidFill>
                        <a:effectLst/>
                        <a:latin typeface="ＭＳ Ｐゴシック" panose="020B0600070205080204" pitchFamily="50" charset="-128"/>
                        <a:ea typeface="ＭＳ Ｐゴシック" panose="020B0600070205080204" pitchFamily="50" charset="-128"/>
                        <a:cs typeface="+mn-cs"/>
                      </a:endParaRPr>
                    </a:p>
                  </a:txBody>
                  <a:tcPr marL="81459" marR="81459" marT="40730" marB="40730" anchor="ctr"/>
                </a:tc>
                <a:tc>
                  <a:txBody>
                    <a:bodyPr/>
                    <a:lstStyle/>
                    <a:p>
                      <a:r>
                        <a:rPr kumimoji="1" lang="ja-JP" altLang="en-US" sz="600" kern="1200" dirty="0" smtClean="0">
                          <a:effectLst/>
                        </a:rPr>
                        <a:t>新潟高度情報</a:t>
                      </a:r>
                      <a:r>
                        <a:rPr kumimoji="1" lang="en-US" altLang="ja-JP" sz="600" kern="1200" dirty="0" smtClean="0">
                          <a:effectLst/>
                        </a:rPr>
                        <a:t>IoT</a:t>
                      </a:r>
                      <a:r>
                        <a:rPr kumimoji="1" lang="ja-JP" altLang="en-US" sz="600" kern="1200" dirty="0" smtClean="0">
                          <a:effectLst/>
                        </a:rPr>
                        <a:t>ゼミ</a:t>
                      </a:r>
                      <a:r>
                        <a:rPr kumimoji="1" lang="en-US" altLang="ja-JP" sz="600" kern="1200" dirty="0" smtClean="0">
                          <a:effectLst/>
                        </a:rPr>
                        <a:t>B</a:t>
                      </a:r>
                      <a:r>
                        <a:rPr kumimoji="1" lang="ja-JP" altLang="en-US" sz="600" kern="1200" dirty="0" smtClean="0">
                          <a:effectLst/>
                        </a:rPr>
                        <a:t>チーム</a:t>
                      </a:r>
                      <a:endParaRPr kumimoji="1" lang="ja-JP" altLang="en-US" sz="600" kern="1200" dirty="0" smtClean="0">
                        <a:solidFill>
                          <a:schemeClr val="dk1"/>
                        </a:solidFill>
                        <a:effectLst/>
                        <a:latin typeface="+mj-ea"/>
                        <a:ea typeface="+mj-ea"/>
                        <a:cs typeface="+mn-cs"/>
                      </a:endParaRPr>
                    </a:p>
                  </a:txBody>
                  <a:tcPr marL="81459" marR="81459" marT="40730" marB="40730" anchor="ctr"/>
                </a:tc>
                <a:extLst>
                  <a:ext uri="{0D108BD9-81ED-4DB2-BD59-A6C34878D82A}">
                    <a16:rowId xmlns:a16="http://schemas.microsoft.com/office/drawing/2014/main" val="1495019321"/>
                  </a:ext>
                </a:extLst>
              </a:tr>
              <a:tr h="186546">
                <a:tc>
                  <a:txBody>
                    <a:bodyPr/>
                    <a:lstStyle/>
                    <a:p>
                      <a:r>
                        <a:rPr kumimoji="1" lang="ja-JP" altLang="en-US" sz="700" dirty="0" smtClean="0"/>
                        <a:t>５</a:t>
                      </a:r>
                      <a:endParaRPr kumimoji="1" lang="ja-JP" altLang="en-US" sz="700" dirty="0">
                        <a:latin typeface="+mj-ea"/>
                        <a:ea typeface="+mj-ea"/>
                      </a:endParaRPr>
                    </a:p>
                  </a:txBody>
                  <a:tcPr marL="81459" marR="81459" marT="40730" marB="40730" anchor="ctr"/>
                </a:tc>
                <a:tc>
                  <a:txBody>
                    <a:bodyPr/>
                    <a:lstStyle/>
                    <a:p>
                      <a:r>
                        <a:rPr kumimoji="1" lang="ja-JP" altLang="en-US" sz="700" dirty="0" smtClean="0"/>
                        <a:t>緊急医療ネットワーク</a:t>
                      </a:r>
                      <a:endParaRPr kumimoji="1" lang="ja-JP" altLang="en-US" sz="700" dirty="0">
                        <a:latin typeface="+mj-ea"/>
                        <a:ea typeface="+mj-ea"/>
                      </a:endParaRPr>
                    </a:p>
                  </a:txBody>
                  <a:tcPr marL="81459" marR="81459" marT="40730" marB="40730" anchor="ctr"/>
                </a:tc>
                <a:tc>
                  <a:txBody>
                    <a:bodyPr/>
                    <a:lstStyle/>
                    <a:p>
                      <a:r>
                        <a:rPr kumimoji="1" lang="ja-JP" altLang="ja-JP" sz="600" kern="1200" dirty="0" smtClean="0">
                          <a:effectLst/>
                        </a:rPr>
                        <a:t>新潟高度情報専門学校</a:t>
                      </a:r>
                      <a:endParaRPr kumimoji="1" lang="ja-JP" altLang="en-US" sz="600" dirty="0">
                        <a:latin typeface="+mj-ea"/>
                        <a:ea typeface="+mj-ea"/>
                      </a:endParaRPr>
                    </a:p>
                  </a:txBody>
                  <a:tcPr marL="81459" marR="81459" marT="40730" marB="40730" anchor="ctr"/>
                </a:tc>
                <a:tc>
                  <a:txBody>
                    <a:bodyPr/>
                    <a:lstStyle/>
                    <a:p>
                      <a:r>
                        <a:rPr kumimoji="1" lang="ja-JP" altLang="en-US" sz="600" kern="1200" dirty="0" smtClean="0">
                          <a:effectLst/>
                        </a:rPr>
                        <a:t>新潟高度情報</a:t>
                      </a:r>
                      <a:r>
                        <a:rPr kumimoji="1" lang="en-US" altLang="ja-JP" sz="600" kern="1200" dirty="0" smtClean="0">
                          <a:effectLst/>
                        </a:rPr>
                        <a:t>IoT</a:t>
                      </a:r>
                      <a:r>
                        <a:rPr kumimoji="1" lang="ja-JP" altLang="en-US" sz="600" kern="1200" dirty="0" smtClean="0">
                          <a:effectLst/>
                        </a:rPr>
                        <a:t>ゼミ</a:t>
                      </a:r>
                      <a:r>
                        <a:rPr kumimoji="1" lang="en-US" altLang="ja-JP" sz="600" kern="1200" dirty="0" smtClean="0">
                          <a:effectLst/>
                        </a:rPr>
                        <a:t>C</a:t>
                      </a:r>
                      <a:r>
                        <a:rPr kumimoji="1" lang="ja-JP" altLang="en-US" sz="600" kern="1200" dirty="0" smtClean="0">
                          <a:effectLst/>
                        </a:rPr>
                        <a:t>チーム</a:t>
                      </a:r>
                      <a:endParaRPr kumimoji="1" lang="ja-JP" altLang="en-US" sz="600" kern="1200" dirty="0" smtClean="0">
                        <a:solidFill>
                          <a:schemeClr val="dk1"/>
                        </a:solidFill>
                        <a:effectLst/>
                        <a:latin typeface="+mj-ea"/>
                        <a:ea typeface="+mj-ea"/>
                        <a:cs typeface="+mn-cs"/>
                      </a:endParaRPr>
                    </a:p>
                  </a:txBody>
                  <a:tcPr marL="81459" marR="81459" marT="40730" marB="40730" anchor="ctr"/>
                </a:tc>
                <a:extLst>
                  <a:ext uri="{0D108BD9-81ED-4DB2-BD59-A6C34878D82A}">
                    <a16:rowId xmlns:a16="http://schemas.microsoft.com/office/drawing/2014/main" val="2566312027"/>
                  </a:ext>
                </a:extLst>
              </a:tr>
              <a:tr h="186546">
                <a:tc>
                  <a:txBody>
                    <a:bodyPr/>
                    <a:lstStyle/>
                    <a:p>
                      <a:r>
                        <a:rPr kumimoji="1" lang="ja-JP" altLang="en-US" sz="700" dirty="0" smtClean="0"/>
                        <a:t>６</a:t>
                      </a:r>
                      <a:endParaRPr kumimoji="1" lang="ja-JP" altLang="en-US" sz="700" dirty="0">
                        <a:latin typeface="+mj-ea"/>
                        <a:ea typeface="+mj-ea"/>
                      </a:endParaRPr>
                    </a:p>
                  </a:txBody>
                  <a:tcPr marL="81459" marR="81459" marT="40730" marB="40730" anchor="ctr"/>
                </a:tc>
                <a:tc>
                  <a:txBody>
                    <a:bodyPr/>
                    <a:lstStyle/>
                    <a:p>
                      <a:r>
                        <a:rPr kumimoji="1" lang="ja-JP" altLang="en-US" sz="700" kern="1200" dirty="0" smtClean="0">
                          <a:effectLst/>
                        </a:rPr>
                        <a:t>安全で元気の出る庭先（アプローチ）システム</a:t>
                      </a:r>
                      <a:endParaRPr kumimoji="1" lang="ja-JP" altLang="en-US" sz="700" dirty="0">
                        <a:latin typeface="+mj-ea"/>
                        <a:ea typeface="+mj-ea"/>
                      </a:endParaRPr>
                    </a:p>
                  </a:txBody>
                  <a:tcPr marL="81459" marR="81459" marT="40730" marB="40730" anchor="ctr"/>
                </a:tc>
                <a:tc>
                  <a:txBody>
                    <a:bodyPr/>
                    <a:lstStyle/>
                    <a:p>
                      <a:r>
                        <a:rPr kumimoji="1" lang="ja-JP" altLang="en-US" sz="600" kern="1200" dirty="0" smtClean="0">
                          <a:effectLst/>
                        </a:rPr>
                        <a:t>新発田南高等学校</a:t>
                      </a:r>
                      <a:endParaRPr kumimoji="1" lang="ja-JP" altLang="en-US" sz="600" dirty="0">
                        <a:latin typeface="+mj-ea"/>
                        <a:ea typeface="+mj-ea"/>
                      </a:endParaRPr>
                    </a:p>
                  </a:txBody>
                  <a:tcPr marL="81459" marR="81459" marT="40730" marB="40730" anchor="ctr"/>
                </a:tc>
                <a:tc>
                  <a:txBody>
                    <a:bodyPr/>
                    <a:lstStyle/>
                    <a:p>
                      <a:r>
                        <a:rPr kumimoji="1" lang="ja-JP" altLang="en-US" sz="600" kern="1200" dirty="0" smtClean="0">
                          <a:effectLst/>
                        </a:rPr>
                        <a:t>電子情報研修部</a:t>
                      </a:r>
                      <a:endParaRPr kumimoji="1" lang="ja-JP" altLang="en-US" sz="600" dirty="0">
                        <a:latin typeface="+mj-ea"/>
                        <a:ea typeface="+mj-ea"/>
                      </a:endParaRPr>
                    </a:p>
                  </a:txBody>
                  <a:tcPr marL="81459" marR="81459" marT="40730" marB="40730" anchor="ctr"/>
                </a:tc>
                <a:extLst>
                  <a:ext uri="{0D108BD9-81ED-4DB2-BD59-A6C34878D82A}">
                    <a16:rowId xmlns:a16="http://schemas.microsoft.com/office/drawing/2014/main" val="2120841411"/>
                  </a:ext>
                </a:extLst>
              </a:tr>
              <a:tr h="186546">
                <a:tc>
                  <a:txBody>
                    <a:bodyPr/>
                    <a:lstStyle/>
                    <a:p>
                      <a:r>
                        <a:rPr kumimoji="1" lang="ja-JP" altLang="en-US" sz="700" dirty="0" smtClean="0"/>
                        <a:t>７</a:t>
                      </a:r>
                      <a:endParaRPr kumimoji="1" lang="ja-JP" altLang="en-US" sz="700" dirty="0">
                        <a:latin typeface="+mj-ea"/>
                        <a:ea typeface="+mj-ea"/>
                      </a:endParaRPr>
                    </a:p>
                  </a:txBody>
                  <a:tcPr marL="81459" marR="81459" marT="40730" marB="40730" anchor="ctr"/>
                </a:tc>
                <a:tc>
                  <a:txBody>
                    <a:bodyPr/>
                    <a:lstStyle/>
                    <a:p>
                      <a:r>
                        <a:rPr kumimoji="1" lang="ja-JP" altLang="en-US" sz="700" dirty="0" smtClean="0"/>
                        <a:t>高齢者の転倒注意装置</a:t>
                      </a:r>
                      <a:endParaRPr kumimoji="1" lang="ja-JP" altLang="en-US" sz="700" dirty="0">
                        <a:latin typeface="+mj-ea"/>
                        <a:ea typeface="+mj-ea"/>
                      </a:endParaRPr>
                    </a:p>
                  </a:txBody>
                  <a:tcPr marL="81459" marR="81459" marT="40730" marB="40730" anchor="ctr"/>
                </a:tc>
                <a:tc>
                  <a:txBody>
                    <a:bodyPr/>
                    <a:lstStyle/>
                    <a:p>
                      <a:r>
                        <a:rPr kumimoji="1" lang="ja-JP" altLang="ja-JP" sz="600" kern="1200" dirty="0" smtClean="0">
                          <a:effectLst/>
                        </a:rPr>
                        <a:t>新潟コンピュータ専門学校</a:t>
                      </a:r>
                      <a:endParaRPr kumimoji="1" lang="ja-JP" altLang="en-US" sz="600" dirty="0">
                        <a:latin typeface="+mj-ea"/>
                        <a:ea typeface="+mj-ea"/>
                      </a:endParaRPr>
                    </a:p>
                  </a:txBody>
                  <a:tcPr marL="81459" marR="81459" marT="40730" marB="40730" anchor="ctr"/>
                </a:tc>
                <a:tc>
                  <a:txBody>
                    <a:bodyPr/>
                    <a:lstStyle/>
                    <a:p>
                      <a:r>
                        <a:rPr kumimoji="1" lang="ja-JP" altLang="en-US" sz="600" kern="1200" dirty="0" smtClean="0">
                          <a:effectLst/>
                        </a:rPr>
                        <a:t>伊藤さん</a:t>
                      </a:r>
                      <a:endParaRPr kumimoji="1" lang="ja-JP" altLang="en-US" sz="600" dirty="0">
                        <a:latin typeface="+mj-ea"/>
                        <a:ea typeface="+mj-ea"/>
                      </a:endParaRPr>
                    </a:p>
                  </a:txBody>
                  <a:tcPr marL="81459" marR="81459" marT="40730" marB="40730" anchor="ctr"/>
                </a:tc>
                <a:extLst>
                  <a:ext uri="{0D108BD9-81ED-4DB2-BD59-A6C34878D82A}">
                    <a16:rowId xmlns:a16="http://schemas.microsoft.com/office/drawing/2014/main" val="1959017578"/>
                  </a:ext>
                </a:extLst>
              </a:tr>
              <a:tr h="186546">
                <a:tc>
                  <a:txBody>
                    <a:bodyPr/>
                    <a:lstStyle/>
                    <a:p>
                      <a:r>
                        <a:rPr kumimoji="1" lang="ja-JP" altLang="en-US" sz="700" dirty="0" smtClean="0"/>
                        <a:t>８</a:t>
                      </a:r>
                      <a:endParaRPr kumimoji="1" lang="ja-JP" altLang="en-US" sz="700" dirty="0">
                        <a:latin typeface="+mj-ea"/>
                        <a:ea typeface="+mj-ea"/>
                      </a:endParaRPr>
                    </a:p>
                  </a:txBody>
                  <a:tcPr marL="81459" marR="81459" marT="40730" marB="40730" anchor="ctr"/>
                </a:tc>
                <a:tc>
                  <a:txBody>
                    <a:bodyPr/>
                    <a:lstStyle/>
                    <a:p>
                      <a:r>
                        <a:rPr kumimoji="1" lang="en-US" altLang="ja-JP" sz="700" kern="1200" dirty="0" smtClean="0">
                          <a:effectLst/>
                        </a:rPr>
                        <a:t>Green</a:t>
                      </a:r>
                      <a:r>
                        <a:rPr kumimoji="1" lang="en-US" altLang="ja-JP" sz="700" kern="1200" baseline="0" dirty="0" smtClean="0">
                          <a:effectLst/>
                        </a:rPr>
                        <a:t> Hub</a:t>
                      </a:r>
                      <a:endParaRPr kumimoji="1" lang="ja-JP" altLang="en-US" sz="700" dirty="0">
                        <a:latin typeface="+mj-ea"/>
                        <a:ea typeface="+mj-ea"/>
                      </a:endParaRPr>
                    </a:p>
                  </a:txBody>
                  <a:tcPr marL="81459" marR="81459" marT="40730" marB="40730" anchor="ctr"/>
                </a:tc>
                <a:tc>
                  <a:txBody>
                    <a:bodyPr/>
                    <a:lstStyle/>
                    <a:p>
                      <a:r>
                        <a:rPr kumimoji="1" lang="ja-JP" altLang="ja-JP" sz="600" kern="1200" dirty="0" smtClean="0">
                          <a:effectLst/>
                        </a:rPr>
                        <a:t>新潟コンピュータ専門学校</a:t>
                      </a:r>
                      <a:endParaRPr kumimoji="1" lang="ja-JP" altLang="en-US" sz="600" dirty="0">
                        <a:latin typeface="+mj-ea"/>
                        <a:ea typeface="+mj-ea"/>
                      </a:endParaRPr>
                    </a:p>
                  </a:txBody>
                  <a:tcPr marL="81459" marR="81459" marT="40730" marB="40730" anchor="ctr"/>
                </a:tc>
                <a:tc>
                  <a:txBody>
                    <a:bodyPr/>
                    <a:lstStyle/>
                    <a:p>
                      <a:r>
                        <a:rPr kumimoji="1" lang="ja-JP" altLang="ja-JP" sz="600" kern="1200" dirty="0" smtClean="0">
                          <a:effectLst/>
                        </a:rPr>
                        <a:t>田中さん</a:t>
                      </a:r>
                      <a:endParaRPr kumimoji="1" lang="ja-JP" altLang="en-US" sz="600" dirty="0">
                        <a:latin typeface="+mj-ea"/>
                        <a:ea typeface="+mj-ea"/>
                      </a:endParaRPr>
                    </a:p>
                  </a:txBody>
                  <a:tcPr marL="81459" marR="81459" marT="40730" marB="40730" anchor="ctr"/>
                </a:tc>
                <a:extLst>
                  <a:ext uri="{0D108BD9-81ED-4DB2-BD59-A6C34878D82A}">
                    <a16:rowId xmlns:a16="http://schemas.microsoft.com/office/drawing/2014/main" val="3780726224"/>
                  </a:ext>
                </a:extLst>
              </a:tr>
              <a:tr h="186546">
                <a:tc>
                  <a:txBody>
                    <a:bodyPr/>
                    <a:lstStyle/>
                    <a:p>
                      <a:r>
                        <a:rPr kumimoji="1" lang="ja-JP" altLang="en-US" sz="700" dirty="0" smtClean="0"/>
                        <a:t>９</a:t>
                      </a:r>
                      <a:endParaRPr kumimoji="1" lang="ja-JP" altLang="en-US" sz="700" dirty="0">
                        <a:latin typeface="+mj-ea"/>
                        <a:ea typeface="+mj-ea"/>
                      </a:endParaRPr>
                    </a:p>
                  </a:txBody>
                  <a:tcPr marL="81459" marR="81459" marT="40730" marB="40730" anchor="ctr"/>
                </a:tc>
                <a:tc>
                  <a:txBody>
                    <a:bodyPr/>
                    <a:lstStyle/>
                    <a:p>
                      <a:r>
                        <a:rPr kumimoji="1" lang="ja-JP" altLang="en-US" sz="700" kern="1200" dirty="0" smtClean="0">
                          <a:effectLst/>
                        </a:rPr>
                        <a:t>めりかご</a:t>
                      </a:r>
                      <a:endParaRPr kumimoji="1" lang="ja-JP" altLang="en-US" sz="700" dirty="0">
                        <a:latin typeface="+mj-ea"/>
                        <a:ea typeface="+mj-ea"/>
                      </a:endParaRPr>
                    </a:p>
                  </a:txBody>
                  <a:tcPr marL="81459" marR="81459" marT="40730" marB="40730" anchor="ctr"/>
                </a:tc>
                <a:tc>
                  <a:txBody>
                    <a:bodyPr/>
                    <a:lstStyle/>
                    <a:p>
                      <a:r>
                        <a:rPr kumimoji="1" lang="ja-JP" altLang="en-US" sz="600" kern="1200" dirty="0" smtClean="0">
                          <a:effectLst/>
                        </a:rPr>
                        <a:t>新潟コンピュータ専門学校</a:t>
                      </a:r>
                      <a:endParaRPr kumimoji="1" lang="ja-JP" altLang="en-US" sz="600" kern="1200" dirty="0" smtClean="0">
                        <a:solidFill>
                          <a:schemeClr val="dk1"/>
                        </a:solidFill>
                        <a:effectLst/>
                        <a:latin typeface="+mj-ea"/>
                        <a:ea typeface="+mj-ea"/>
                        <a:cs typeface="+mn-cs"/>
                      </a:endParaRPr>
                    </a:p>
                  </a:txBody>
                  <a:tcPr marL="81459" marR="81459" marT="40730" marB="40730" anchor="ctr"/>
                </a:tc>
                <a:tc>
                  <a:txBody>
                    <a:bodyPr/>
                    <a:lstStyle/>
                    <a:p>
                      <a:r>
                        <a:rPr kumimoji="1" lang="ja-JP" altLang="en-US" sz="600" dirty="0" smtClean="0"/>
                        <a:t>増田さん</a:t>
                      </a:r>
                      <a:endParaRPr kumimoji="1" lang="ja-JP" altLang="en-US" sz="600" dirty="0">
                        <a:latin typeface="+mj-ea"/>
                        <a:ea typeface="+mj-ea"/>
                      </a:endParaRPr>
                    </a:p>
                  </a:txBody>
                  <a:tcPr marL="81459" marR="81459" marT="40730" marB="40730" anchor="ctr"/>
                </a:tc>
                <a:extLst>
                  <a:ext uri="{0D108BD9-81ED-4DB2-BD59-A6C34878D82A}">
                    <a16:rowId xmlns:a16="http://schemas.microsoft.com/office/drawing/2014/main" val="234574091"/>
                  </a:ext>
                </a:extLst>
              </a:tr>
              <a:tr h="186546">
                <a:tc>
                  <a:txBody>
                    <a:bodyPr/>
                    <a:lstStyle/>
                    <a:p>
                      <a:r>
                        <a:rPr kumimoji="1" lang="en-US" altLang="ja-JP" sz="700" dirty="0" smtClean="0"/>
                        <a:t>10</a:t>
                      </a:r>
                      <a:endParaRPr kumimoji="1" lang="ja-JP" altLang="en-US" sz="700" dirty="0">
                        <a:latin typeface="+mj-ea"/>
                        <a:ea typeface="+mj-ea"/>
                      </a:endParaRPr>
                    </a:p>
                  </a:txBody>
                  <a:tcPr marL="81459" marR="81459" marT="40730" marB="40730" anchor="ctr"/>
                </a:tc>
                <a:tc>
                  <a:txBody>
                    <a:bodyPr/>
                    <a:lstStyle/>
                    <a:p>
                      <a:r>
                        <a:rPr kumimoji="1" lang="ja-JP" altLang="en-US" sz="700" dirty="0" smtClean="0"/>
                        <a:t>自宅の安全見張りマン～地震</a:t>
                      </a:r>
                      <a:r>
                        <a:rPr kumimoji="1" lang="en-US" altLang="ja-JP" sz="700" dirty="0" smtClean="0"/>
                        <a:t>ver</a:t>
                      </a:r>
                      <a:r>
                        <a:rPr kumimoji="1" lang="ja-JP" altLang="en-US" sz="700" dirty="0" smtClean="0"/>
                        <a:t>～</a:t>
                      </a:r>
                      <a:endParaRPr kumimoji="1" lang="ja-JP" altLang="en-US" sz="700" dirty="0">
                        <a:latin typeface="+mj-ea"/>
                        <a:ea typeface="+mj-ea"/>
                      </a:endParaRPr>
                    </a:p>
                  </a:txBody>
                  <a:tcPr marL="81459" marR="81459" marT="40730" marB="40730" anchor="ctr"/>
                </a:tc>
                <a:tc>
                  <a:txBody>
                    <a:bodyPr/>
                    <a:lstStyle/>
                    <a:p>
                      <a:r>
                        <a:rPr kumimoji="1" lang="ja-JP" altLang="en-US" sz="600" dirty="0" smtClean="0"/>
                        <a:t>新潟コンピュータ専門学校</a:t>
                      </a:r>
                      <a:endParaRPr kumimoji="1" lang="ja-JP" altLang="en-US" sz="600" dirty="0" smtClean="0">
                        <a:latin typeface="+mj-ea"/>
                        <a:ea typeface="+mj-ea"/>
                      </a:endParaRPr>
                    </a:p>
                  </a:txBody>
                  <a:tcPr marL="81459" marR="81459" marT="40730" marB="40730" anchor="ctr"/>
                </a:tc>
                <a:tc>
                  <a:txBody>
                    <a:bodyPr/>
                    <a:lstStyle/>
                    <a:p>
                      <a:r>
                        <a:rPr kumimoji="1" lang="ja-JP" altLang="en-US" sz="600" dirty="0" smtClean="0"/>
                        <a:t>八木さん</a:t>
                      </a:r>
                      <a:endParaRPr kumimoji="1" lang="ja-JP" altLang="en-US" sz="600" dirty="0">
                        <a:latin typeface="+mj-ea"/>
                        <a:ea typeface="+mj-ea"/>
                      </a:endParaRPr>
                    </a:p>
                  </a:txBody>
                  <a:tcPr marL="81459" marR="81459" marT="40730" marB="40730" anchor="ctr"/>
                </a:tc>
                <a:extLst>
                  <a:ext uri="{0D108BD9-81ED-4DB2-BD59-A6C34878D82A}">
                    <a16:rowId xmlns:a16="http://schemas.microsoft.com/office/drawing/2014/main" val="2145687314"/>
                  </a:ext>
                </a:extLst>
              </a:tr>
            </a:tbl>
          </a:graphicData>
        </a:graphic>
      </p:graphicFrame>
      <p:sp>
        <p:nvSpPr>
          <p:cNvPr id="36" name="角丸四角形 35"/>
          <p:cNvSpPr/>
          <p:nvPr/>
        </p:nvSpPr>
        <p:spPr bwMode="auto">
          <a:xfrm>
            <a:off x="346493" y="5061434"/>
            <a:ext cx="6287584" cy="217207"/>
          </a:xfrm>
          <a:prstGeom prst="roundRect">
            <a:avLst/>
          </a:prstGeom>
          <a:solidFill>
            <a:srgbClr val="FFC000"/>
          </a:solidFill>
        </p:spPr>
        <p:txBody>
          <a:bodyPr wrap="none" numCol="1" rtlCol="0" fromWordArt="1" anchor="ctr">
            <a:prstTxWarp prst="textDoubleWave1">
              <a:avLst>
                <a:gd name="adj1" fmla="val 6250"/>
                <a:gd name="adj2" fmla="val -390"/>
              </a:avLst>
            </a:prstTxWarp>
            <a:scene3d>
              <a:camera prst="orthographicFront"/>
              <a:lightRig rig="soft" dir="t">
                <a:rot lat="0" lon="0" rev="10800000"/>
              </a:lightRig>
            </a:scene3d>
            <a:sp3d>
              <a:bevelT w="27940" h="12700"/>
              <a:contourClr>
                <a:srgbClr val="DDDDDD"/>
              </a:contourClr>
            </a:sp3d>
          </a:bodyPr>
          <a:lstStyle/>
          <a:p>
            <a:pPr algn="ctr" defTabSz="886913"/>
            <a:endParaRPr lang="ja-JP" altLang="en-US" sz="3920" b="1" i="1" kern="10" spc="134" dirty="0">
              <a:ln w="11430"/>
              <a:solidFill>
                <a:srgbClr val="F8F8F8"/>
              </a:solidFill>
              <a:effectLst>
                <a:outerShdw blurRad="38100" dist="38100" dir="2700000" algn="tl">
                  <a:srgbClr val="000000">
                    <a:alpha val="43137"/>
                  </a:srgbClr>
                </a:outerShdw>
              </a:effectLst>
              <a:latin typeface="ＭＳ Ｐゴシック"/>
              <a:ea typeface="ＭＳ Ｐゴシック"/>
            </a:endParaRPr>
          </a:p>
        </p:txBody>
      </p:sp>
      <p:sp>
        <p:nvSpPr>
          <p:cNvPr id="34" name="テキスト ボックス 33"/>
          <p:cNvSpPr txBox="1"/>
          <p:nvPr/>
        </p:nvSpPr>
        <p:spPr>
          <a:xfrm>
            <a:off x="159415" y="5043544"/>
            <a:ext cx="6320600" cy="256865"/>
          </a:xfrm>
          <a:prstGeom prst="rect">
            <a:avLst/>
          </a:prstGeom>
          <a:noFill/>
        </p:spPr>
        <p:txBody>
          <a:bodyPr wrap="square" rtlCol="0">
            <a:spAutoFit/>
          </a:bodyPr>
          <a:lstStyle/>
          <a:p>
            <a:pPr defTabSz="886913"/>
            <a:r>
              <a:rPr lang="ja-JP" altLang="en-US" sz="1069" b="1" dirty="0">
                <a:solidFill>
                  <a:prstClr val="white"/>
                </a:solidFill>
                <a:latin typeface="Calibri"/>
                <a:ea typeface="ＭＳ Ｐゴシック" panose="020B0600070205080204" pitchFamily="50" charset="-128"/>
              </a:rPr>
              <a:t>　　</a:t>
            </a:r>
            <a:r>
              <a:rPr lang="ja-JP" altLang="en-US" sz="1069" b="1" dirty="0">
                <a:solidFill>
                  <a:prstClr val="black"/>
                </a:solidFill>
                <a:latin typeface="Calibri"/>
                <a:ea typeface="ＭＳ Ｐゴシック" panose="020B0600070205080204" pitchFamily="50" charset="-128"/>
              </a:rPr>
              <a:t>企業事例紹介　　　　　</a:t>
            </a:r>
            <a:r>
              <a:rPr lang="ja-JP" altLang="en-US" sz="1069" dirty="0">
                <a:solidFill>
                  <a:prstClr val="white"/>
                </a:solidFill>
                <a:latin typeface="Calibri"/>
                <a:ea typeface="ＭＳ Ｐゴシック" panose="020B0600070205080204" pitchFamily="50" charset="-128"/>
              </a:rPr>
              <a:t>　　　　　　　  　　　　　　　　　　　　　　　　　　　　　　　　　　　　　　　　　　</a:t>
            </a:r>
            <a:r>
              <a:rPr lang="en-US" altLang="ja-JP" sz="1069" b="1" dirty="0">
                <a:solidFill>
                  <a:prstClr val="black"/>
                </a:solidFill>
                <a:latin typeface="Calibri"/>
                <a:ea typeface="ＭＳ Ｐゴシック" panose="020B0600070205080204" pitchFamily="50" charset="-128"/>
              </a:rPr>
              <a:t> </a:t>
            </a:r>
            <a:r>
              <a:rPr lang="ja-JP" altLang="en-US" sz="1069" b="1" dirty="0">
                <a:solidFill>
                  <a:prstClr val="black"/>
                </a:solidFill>
                <a:latin typeface="Calibri"/>
                <a:ea typeface="ＭＳ Ｐゴシック" panose="020B0600070205080204" pitchFamily="50" charset="-128"/>
              </a:rPr>
              <a:t>　　</a:t>
            </a:r>
            <a:r>
              <a:rPr lang="en-US" altLang="ja-JP" sz="1069" b="1" dirty="0">
                <a:solidFill>
                  <a:prstClr val="black"/>
                </a:solidFill>
                <a:latin typeface="Calibri"/>
                <a:ea typeface="ＭＳ Ｐゴシック" panose="020B0600070205080204" pitchFamily="50" charset="-128"/>
              </a:rPr>
              <a:t>14:30-15:00</a:t>
            </a:r>
            <a:endParaRPr lang="ja-JP" altLang="en-US" sz="1069" b="1" dirty="0">
              <a:solidFill>
                <a:prstClr val="black"/>
              </a:solidFill>
              <a:latin typeface="MS UI Gothic" panose="020B0600070205080204" pitchFamily="50" charset="-128"/>
              <a:ea typeface="MS UI Gothic" panose="020B0600070205080204" pitchFamily="50" charset="-128"/>
            </a:endParaRPr>
          </a:p>
        </p:txBody>
      </p:sp>
      <p:sp>
        <p:nvSpPr>
          <p:cNvPr id="20" name="テキスト ボックス 19"/>
          <p:cNvSpPr txBox="1"/>
          <p:nvPr/>
        </p:nvSpPr>
        <p:spPr>
          <a:xfrm>
            <a:off x="1448819" y="3257944"/>
            <a:ext cx="4932815" cy="236219"/>
          </a:xfrm>
          <a:prstGeom prst="rect">
            <a:avLst/>
          </a:prstGeom>
          <a:noFill/>
        </p:spPr>
        <p:txBody>
          <a:bodyPr wrap="square" rtlCol="0">
            <a:spAutoFit/>
          </a:bodyPr>
          <a:lstStyle/>
          <a:p>
            <a:pPr defTabSz="886913"/>
            <a:r>
              <a:rPr lang="ja-JP" altLang="en-US" sz="935" b="1" dirty="0">
                <a:solidFill>
                  <a:prstClr val="black"/>
                </a:solidFill>
                <a:latin typeface="ＭＳ 明朝" panose="02020609040205080304" pitchFamily="17" charset="-128"/>
                <a:ea typeface="ＭＳ 明朝" panose="02020609040205080304" pitchFamily="17" charset="-128"/>
              </a:rPr>
              <a:t>名古屋大学大学院情報科学研究科</a:t>
            </a:r>
            <a:r>
              <a:rPr lang="ja-JP" altLang="en-US" sz="935" b="1">
                <a:solidFill>
                  <a:prstClr val="black"/>
                </a:solidFill>
                <a:latin typeface="ＭＳ 明朝" panose="02020609040205080304" pitchFamily="17" charset="-128"/>
                <a:ea typeface="ＭＳ 明朝" panose="02020609040205080304" pitchFamily="17" charset="-128"/>
              </a:rPr>
              <a:t>　教授　山本</a:t>
            </a:r>
            <a:r>
              <a:rPr lang="ja-JP" altLang="en-US" sz="935" b="1" dirty="0">
                <a:solidFill>
                  <a:prstClr val="black"/>
                </a:solidFill>
                <a:latin typeface="ＭＳ 明朝" panose="02020609040205080304" pitchFamily="17" charset="-128"/>
                <a:ea typeface="ＭＳ 明朝" panose="02020609040205080304" pitchFamily="17" charset="-128"/>
              </a:rPr>
              <a:t>　修一郎　氏</a:t>
            </a:r>
            <a:endParaRPr lang="ja-JP" altLang="ja-JP" sz="935" b="1" dirty="0">
              <a:solidFill>
                <a:prstClr val="black"/>
              </a:solidFill>
              <a:latin typeface="ＭＳ 明朝" panose="02020609040205080304" pitchFamily="17" charset="-128"/>
              <a:ea typeface="ＭＳ 明朝" panose="02020609040205080304" pitchFamily="17" charset="-128"/>
            </a:endParaRPr>
          </a:p>
        </p:txBody>
      </p:sp>
      <p:sp>
        <p:nvSpPr>
          <p:cNvPr id="44" name="テキスト ボックス 43"/>
          <p:cNvSpPr txBox="1"/>
          <p:nvPr/>
        </p:nvSpPr>
        <p:spPr>
          <a:xfrm>
            <a:off x="407758" y="7989237"/>
            <a:ext cx="6145309" cy="229422"/>
          </a:xfrm>
          <a:prstGeom prst="rect">
            <a:avLst/>
          </a:prstGeom>
          <a:noFill/>
        </p:spPr>
        <p:txBody>
          <a:bodyPr wrap="square" rtlCol="0">
            <a:spAutoFit/>
          </a:bodyPr>
          <a:lstStyle/>
          <a:p>
            <a:pPr defTabSz="886913"/>
            <a:r>
              <a:rPr lang="ja-JP" altLang="en-US" sz="891" b="1" dirty="0">
                <a:solidFill>
                  <a:prstClr val="black"/>
                </a:solidFill>
                <a:latin typeface="ＭＳ Ｐゴシック" panose="020B0600070205080204" pitchFamily="50" charset="-128"/>
                <a:ea typeface="ＭＳ Ｐゴシック" panose="020B0600070205080204" pitchFamily="50" charset="-128"/>
              </a:rPr>
              <a:t>参加ご希望の催し（コンテスト、セミナー）に</a:t>
            </a:r>
            <a:r>
              <a:rPr lang="ja-JP" altLang="en-US" sz="891" b="1" u="sng" dirty="0" err="1">
                <a:solidFill>
                  <a:srgbClr val="2683C6">
                    <a:lumMod val="50000"/>
                  </a:srgbClr>
                </a:solidFill>
                <a:latin typeface="ＭＳ Ｐゴシック" panose="020B0600070205080204" pitchFamily="50" charset="-128"/>
                <a:ea typeface="ＭＳ Ｐゴシック" panose="020B0600070205080204" pitchFamily="50" charset="-128"/>
              </a:rPr>
              <a:t>〇</a:t>
            </a:r>
            <a:r>
              <a:rPr lang="ja-JP" altLang="en-US" sz="891" b="1" u="sng" dirty="0">
                <a:solidFill>
                  <a:srgbClr val="2683C6">
                    <a:lumMod val="50000"/>
                  </a:srgbClr>
                </a:solidFill>
                <a:latin typeface="ＭＳ Ｐゴシック" panose="020B0600070205080204" pitchFamily="50" charset="-128"/>
                <a:ea typeface="ＭＳ Ｐゴシック" panose="020B0600070205080204" pitchFamily="50" charset="-128"/>
              </a:rPr>
              <a:t>印をつけて</a:t>
            </a:r>
            <a:r>
              <a:rPr lang="ja-JP" altLang="en-US" sz="891" b="1" dirty="0">
                <a:solidFill>
                  <a:prstClr val="black"/>
                </a:solidFill>
                <a:latin typeface="ＭＳ Ｐゴシック" panose="020B0600070205080204" pitchFamily="50" charset="-128"/>
                <a:ea typeface="ＭＳ Ｐゴシック" panose="020B0600070205080204" pitchFamily="50" charset="-128"/>
              </a:rPr>
              <a:t>お申し込みください。</a:t>
            </a:r>
          </a:p>
        </p:txBody>
      </p:sp>
      <p:graphicFrame>
        <p:nvGraphicFramePr>
          <p:cNvPr id="46" name="表 45"/>
          <p:cNvGraphicFramePr>
            <a:graphicFrameLocks noGrp="1"/>
          </p:cNvGraphicFramePr>
          <p:nvPr>
            <p:extLst>
              <p:ext uri="{D42A27DB-BD31-4B8C-83A1-F6EECF244321}">
                <p14:modId xmlns:p14="http://schemas.microsoft.com/office/powerpoint/2010/main" val="1167138759"/>
              </p:ext>
            </p:extLst>
          </p:nvPr>
        </p:nvGraphicFramePr>
        <p:xfrm>
          <a:off x="391770" y="8240177"/>
          <a:ext cx="6197031" cy="1366682"/>
        </p:xfrm>
        <a:graphic>
          <a:graphicData uri="http://schemas.openxmlformats.org/drawingml/2006/table">
            <a:tbl>
              <a:tblPr firstRow="1" bandRow="1">
                <a:tableStyleId>{5940675A-B579-460E-94D1-54222C63F5DA}</a:tableStyleId>
              </a:tblPr>
              <a:tblGrid>
                <a:gridCol w="835466">
                  <a:extLst>
                    <a:ext uri="{9D8B030D-6E8A-4147-A177-3AD203B41FA5}">
                      <a16:colId xmlns:a16="http://schemas.microsoft.com/office/drawing/2014/main" val="85639151"/>
                    </a:ext>
                  </a:extLst>
                </a:gridCol>
                <a:gridCol w="833126">
                  <a:extLst>
                    <a:ext uri="{9D8B030D-6E8A-4147-A177-3AD203B41FA5}">
                      <a16:colId xmlns:a16="http://schemas.microsoft.com/office/drawing/2014/main" val="892502308"/>
                    </a:ext>
                  </a:extLst>
                </a:gridCol>
                <a:gridCol w="886876">
                  <a:extLst>
                    <a:ext uri="{9D8B030D-6E8A-4147-A177-3AD203B41FA5}">
                      <a16:colId xmlns:a16="http://schemas.microsoft.com/office/drawing/2014/main" val="1007877569"/>
                    </a:ext>
                  </a:extLst>
                </a:gridCol>
                <a:gridCol w="928088">
                  <a:extLst>
                    <a:ext uri="{9D8B030D-6E8A-4147-A177-3AD203B41FA5}">
                      <a16:colId xmlns:a16="http://schemas.microsoft.com/office/drawing/2014/main" val="337208774"/>
                    </a:ext>
                  </a:extLst>
                </a:gridCol>
                <a:gridCol w="1114024">
                  <a:extLst>
                    <a:ext uri="{9D8B030D-6E8A-4147-A177-3AD203B41FA5}">
                      <a16:colId xmlns:a16="http://schemas.microsoft.com/office/drawing/2014/main" val="564788070"/>
                    </a:ext>
                  </a:extLst>
                </a:gridCol>
                <a:gridCol w="829086">
                  <a:extLst>
                    <a:ext uri="{9D8B030D-6E8A-4147-A177-3AD203B41FA5}">
                      <a16:colId xmlns:a16="http://schemas.microsoft.com/office/drawing/2014/main" val="762908926"/>
                    </a:ext>
                  </a:extLst>
                </a:gridCol>
                <a:gridCol w="770365">
                  <a:extLst>
                    <a:ext uri="{9D8B030D-6E8A-4147-A177-3AD203B41FA5}">
                      <a16:colId xmlns:a16="http://schemas.microsoft.com/office/drawing/2014/main" val="1760689077"/>
                    </a:ext>
                  </a:extLst>
                </a:gridCol>
              </a:tblGrid>
              <a:tr h="347012">
                <a:tc>
                  <a:txBody>
                    <a:bodyPr/>
                    <a:lstStyle/>
                    <a:p>
                      <a:pPr algn="ctr"/>
                      <a:r>
                        <a:rPr kumimoji="1" lang="ja-JP" altLang="en-US" sz="800" dirty="0" smtClean="0"/>
                        <a:t>お名前</a:t>
                      </a:r>
                      <a:endParaRPr kumimoji="1" lang="ja-JP" altLang="en-US" sz="800" dirty="0">
                        <a:latin typeface="+mn-ea"/>
                        <a:ea typeface="+mn-ea"/>
                      </a:endParaRPr>
                    </a:p>
                  </a:txBody>
                  <a:tcPr marL="81459" marR="81459" marT="40730" marB="40730">
                    <a:solidFill>
                      <a:schemeClr val="bg1">
                        <a:lumMod val="95000"/>
                      </a:schemeClr>
                    </a:solidFill>
                  </a:tcPr>
                </a:tc>
                <a:tc>
                  <a:txBody>
                    <a:bodyPr/>
                    <a:lstStyle/>
                    <a:p>
                      <a:pPr algn="ctr"/>
                      <a:r>
                        <a:rPr kumimoji="1" lang="ja-JP" altLang="en-US" sz="800" dirty="0" smtClean="0"/>
                        <a:t>会社・団体名</a:t>
                      </a:r>
                      <a:endParaRPr kumimoji="1" lang="ja-JP" altLang="en-US" sz="800" dirty="0">
                        <a:latin typeface="+mn-ea"/>
                        <a:ea typeface="+mn-ea"/>
                      </a:endParaRPr>
                    </a:p>
                  </a:txBody>
                  <a:tcPr marL="81459" marR="81459" marT="40730" marB="40730">
                    <a:solidFill>
                      <a:schemeClr val="bg1">
                        <a:lumMod val="95000"/>
                      </a:schemeClr>
                    </a:solidFill>
                  </a:tcPr>
                </a:tc>
                <a:tc>
                  <a:txBody>
                    <a:bodyPr/>
                    <a:lstStyle/>
                    <a:p>
                      <a:pPr algn="ctr"/>
                      <a:r>
                        <a:rPr kumimoji="1" lang="ja-JP" altLang="en-US" sz="800" dirty="0" smtClean="0"/>
                        <a:t>部署名</a:t>
                      </a:r>
                      <a:endParaRPr kumimoji="1" lang="ja-JP" altLang="en-US" sz="800" dirty="0">
                        <a:latin typeface="+mn-ea"/>
                        <a:ea typeface="+mn-ea"/>
                      </a:endParaRPr>
                    </a:p>
                  </a:txBody>
                  <a:tcPr marL="81459" marR="81459" marT="40730" marB="40730">
                    <a:solidFill>
                      <a:schemeClr val="bg1">
                        <a:lumMod val="95000"/>
                      </a:schemeClr>
                    </a:solidFill>
                  </a:tcPr>
                </a:tc>
                <a:tc>
                  <a:txBody>
                    <a:bodyPr/>
                    <a:lstStyle/>
                    <a:p>
                      <a:pPr algn="ctr"/>
                      <a:r>
                        <a:rPr kumimoji="1" lang="ja-JP" altLang="en-US" sz="800" dirty="0" smtClean="0"/>
                        <a:t>ご連絡先</a:t>
                      </a:r>
                      <a:endParaRPr kumimoji="1" lang="en-US" altLang="ja-JP" sz="800" dirty="0" smtClean="0"/>
                    </a:p>
                    <a:p>
                      <a:pPr algn="ctr"/>
                      <a:r>
                        <a:rPr kumimoji="1" lang="ja-JP" altLang="en-US" sz="800" dirty="0" smtClean="0"/>
                        <a:t>電話番号</a:t>
                      </a:r>
                      <a:endParaRPr kumimoji="1" lang="ja-JP" altLang="en-US" sz="800" dirty="0">
                        <a:latin typeface="+mn-ea"/>
                        <a:ea typeface="+mn-ea"/>
                      </a:endParaRPr>
                    </a:p>
                  </a:txBody>
                  <a:tcPr marL="81459" marR="81459" marT="40730" marB="40730">
                    <a:solidFill>
                      <a:schemeClr val="bg1">
                        <a:lumMod val="95000"/>
                      </a:schemeClr>
                    </a:solidFill>
                  </a:tcPr>
                </a:tc>
                <a:tc>
                  <a:txBody>
                    <a:bodyPr/>
                    <a:lstStyle/>
                    <a:p>
                      <a:pPr algn="ctr"/>
                      <a:r>
                        <a:rPr kumimoji="1" lang="ja-JP" altLang="en-US" sz="800" dirty="0" smtClean="0"/>
                        <a:t>ご連絡先</a:t>
                      </a:r>
                      <a:endParaRPr kumimoji="1" lang="en-US" altLang="ja-JP" sz="800" dirty="0" smtClean="0"/>
                    </a:p>
                    <a:p>
                      <a:pPr algn="ctr"/>
                      <a:r>
                        <a:rPr kumimoji="1" lang="ja-JP" altLang="en-US" sz="800" dirty="0" smtClean="0"/>
                        <a:t>メールアドレス</a:t>
                      </a:r>
                      <a:endParaRPr kumimoji="1" lang="ja-JP" altLang="en-US" sz="800" dirty="0">
                        <a:latin typeface="+mn-ea"/>
                        <a:ea typeface="+mn-ea"/>
                      </a:endParaRPr>
                    </a:p>
                  </a:txBody>
                  <a:tcPr marL="81459" marR="81459" marT="40730" marB="40730">
                    <a:solidFill>
                      <a:schemeClr val="bg1">
                        <a:lumMod val="95000"/>
                      </a:schemeClr>
                    </a:solidFill>
                  </a:tcPr>
                </a:tc>
                <a:tc gridSpan="2">
                  <a:txBody>
                    <a:bodyPr/>
                    <a:lstStyle/>
                    <a:p>
                      <a:pPr algn="ctr"/>
                      <a:r>
                        <a:rPr kumimoji="1" lang="ja-JP" altLang="en-US" sz="800" dirty="0" smtClean="0">
                          <a:latin typeface="+mn-ea"/>
                          <a:ea typeface="+mn-ea"/>
                        </a:rPr>
                        <a:t>参加希望</a:t>
                      </a:r>
                      <a:endParaRPr kumimoji="1" lang="en-US" altLang="ja-JP" sz="800" dirty="0" smtClean="0">
                        <a:latin typeface="+mn-ea"/>
                        <a:ea typeface="+mn-ea"/>
                      </a:endParaRPr>
                    </a:p>
                    <a:p>
                      <a:pPr algn="ctr"/>
                      <a:r>
                        <a:rPr kumimoji="1" lang="ja-JP" altLang="en-US" sz="800" dirty="0" smtClean="0">
                          <a:latin typeface="+mn-ea"/>
                          <a:ea typeface="+mn-ea"/>
                        </a:rPr>
                        <a:t>（</a:t>
                      </a:r>
                      <a:r>
                        <a:rPr kumimoji="1" lang="ja-JP" altLang="en-US" sz="800" u="sng" dirty="0" smtClean="0">
                          <a:latin typeface="+mn-ea"/>
                          <a:ea typeface="+mn-ea"/>
                        </a:rPr>
                        <a:t>〇印</a:t>
                      </a:r>
                      <a:r>
                        <a:rPr kumimoji="1" lang="ja-JP" altLang="en-US" sz="800" dirty="0" smtClean="0">
                          <a:latin typeface="+mn-ea"/>
                          <a:ea typeface="+mn-ea"/>
                        </a:rPr>
                        <a:t>をつけてください）</a:t>
                      </a:r>
                      <a:endParaRPr kumimoji="1" lang="ja-JP" altLang="en-US" sz="800" dirty="0">
                        <a:latin typeface="+mn-ea"/>
                        <a:ea typeface="+mn-ea"/>
                      </a:endParaRPr>
                    </a:p>
                  </a:txBody>
                  <a:tcPr marL="81459" marR="81459" marT="40730" marB="40730">
                    <a:solidFill>
                      <a:schemeClr val="bg1">
                        <a:lumMod val="95000"/>
                      </a:schemeClr>
                    </a:solidFill>
                  </a:tcPr>
                </a:tc>
                <a:tc hMerge="1">
                  <a:txBody>
                    <a:bodyPr/>
                    <a:lstStyle/>
                    <a:p>
                      <a:pPr algn="ctr"/>
                      <a:endParaRPr kumimoji="1" lang="ja-JP" altLang="en-US" sz="900" dirty="0">
                        <a:latin typeface="+mn-ea"/>
                        <a:ea typeface="+mn-ea"/>
                      </a:endParaRPr>
                    </a:p>
                  </a:txBody>
                  <a:tcPr>
                    <a:solidFill>
                      <a:schemeClr val="bg1">
                        <a:lumMod val="95000"/>
                      </a:schemeClr>
                    </a:solidFill>
                  </a:tcPr>
                </a:tc>
                <a:extLst>
                  <a:ext uri="{0D108BD9-81ED-4DB2-BD59-A6C34878D82A}">
                    <a16:rowId xmlns:a16="http://schemas.microsoft.com/office/drawing/2014/main" val="1104248532"/>
                  </a:ext>
                </a:extLst>
              </a:tr>
              <a:tr h="339890">
                <a:tc>
                  <a:txBody>
                    <a:bodyPr/>
                    <a:lstStyle/>
                    <a:p>
                      <a:endParaRPr kumimoji="1" lang="ja-JP" altLang="en-US" sz="800">
                        <a:latin typeface="+mn-ea"/>
                        <a:ea typeface="+mn-ea"/>
                      </a:endParaRPr>
                    </a:p>
                  </a:txBody>
                  <a:tcPr marL="81459" marR="81459" marT="40730" marB="40730"/>
                </a:tc>
                <a:tc>
                  <a:txBody>
                    <a:bodyPr/>
                    <a:lstStyle/>
                    <a:p>
                      <a:endParaRPr kumimoji="1" lang="ja-JP" altLang="en-US" sz="800" dirty="0">
                        <a:latin typeface="+mn-ea"/>
                        <a:ea typeface="+mn-ea"/>
                      </a:endParaRPr>
                    </a:p>
                  </a:txBody>
                  <a:tcPr marL="81459" marR="81459" marT="40730" marB="40730"/>
                </a:tc>
                <a:tc>
                  <a:txBody>
                    <a:bodyPr/>
                    <a:lstStyle/>
                    <a:p>
                      <a:endParaRPr kumimoji="1" lang="ja-JP" altLang="en-US" sz="800" dirty="0">
                        <a:latin typeface="+mn-ea"/>
                        <a:ea typeface="+mn-ea"/>
                      </a:endParaRPr>
                    </a:p>
                  </a:txBody>
                  <a:tcPr marL="81459" marR="81459" marT="40730" marB="40730"/>
                </a:tc>
                <a:tc>
                  <a:txBody>
                    <a:bodyPr/>
                    <a:lstStyle/>
                    <a:p>
                      <a:endParaRPr kumimoji="1" lang="ja-JP" altLang="en-US" sz="800" dirty="0">
                        <a:latin typeface="+mn-ea"/>
                        <a:ea typeface="+mn-ea"/>
                      </a:endParaRPr>
                    </a:p>
                  </a:txBody>
                  <a:tcPr marL="81459" marR="81459" marT="40730" marB="40730"/>
                </a:tc>
                <a:tc>
                  <a:txBody>
                    <a:bodyPr/>
                    <a:lstStyle/>
                    <a:p>
                      <a:endParaRPr kumimoji="1" lang="ja-JP" altLang="en-US" sz="800" dirty="0">
                        <a:latin typeface="+mn-ea"/>
                        <a:ea typeface="+mn-ea"/>
                      </a:endParaRPr>
                    </a:p>
                  </a:txBody>
                  <a:tcPr marL="81459" marR="81459" marT="40730" marB="40730"/>
                </a:tc>
                <a:tc>
                  <a:txBody>
                    <a:bodyPr/>
                    <a:lstStyle/>
                    <a:p>
                      <a:pPr algn="ctr"/>
                      <a:r>
                        <a:rPr kumimoji="1" lang="ja-JP" altLang="en-US" sz="800" dirty="0" smtClean="0">
                          <a:latin typeface="+mn-ea"/>
                          <a:ea typeface="+mn-ea"/>
                        </a:rPr>
                        <a:t>コンテスト</a:t>
                      </a:r>
                      <a:endParaRPr kumimoji="1" lang="ja-JP" altLang="en-US" sz="800" dirty="0">
                        <a:latin typeface="+mn-ea"/>
                        <a:ea typeface="+mn-ea"/>
                      </a:endParaRPr>
                    </a:p>
                  </a:txBody>
                  <a:tcPr marL="81459" marR="81459" marT="40730" marB="40730" anchor="ctr"/>
                </a:tc>
                <a:tc>
                  <a:txBody>
                    <a:bodyPr/>
                    <a:lstStyle/>
                    <a:p>
                      <a:pPr algn="ctr"/>
                      <a:r>
                        <a:rPr kumimoji="1" lang="ja-JP" altLang="en-US" sz="800" dirty="0" smtClean="0">
                          <a:latin typeface="+mn-ea"/>
                          <a:ea typeface="+mn-ea"/>
                        </a:rPr>
                        <a:t>セミナー</a:t>
                      </a:r>
                      <a:endParaRPr kumimoji="1" lang="ja-JP" altLang="en-US" sz="800" dirty="0">
                        <a:latin typeface="+mn-ea"/>
                        <a:ea typeface="+mn-ea"/>
                      </a:endParaRPr>
                    </a:p>
                  </a:txBody>
                  <a:tcPr marL="81459" marR="81459" marT="40730" marB="40730" anchor="ctr"/>
                </a:tc>
                <a:extLst>
                  <a:ext uri="{0D108BD9-81ED-4DB2-BD59-A6C34878D82A}">
                    <a16:rowId xmlns:a16="http://schemas.microsoft.com/office/drawing/2014/main" val="488051558"/>
                  </a:ext>
                </a:extLst>
              </a:tr>
              <a:tr h="339890">
                <a:tc>
                  <a:txBody>
                    <a:bodyPr/>
                    <a:lstStyle/>
                    <a:p>
                      <a:endParaRPr kumimoji="1" lang="ja-JP" altLang="en-US" sz="800" dirty="0">
                        <a:latin typeface="+mn-ea"/>
                        <a:ea typeface="+mn-ea"/>
                      </a:endParaRPr>
                    </a:p>
                  </a:txBody>
                  <a:tcPr marL="81459" marR="81459" marT="40730" marB="40730"/>
                </a:tc>
                <a:tc>
                  <a:txBody>
                    <a:bodyPr/>
                    <a:lstStyle/>
                    <a:p>
                      <a:endParaRPr kumimoji="1" lang="ja-JP" altLang="en-US" sz="800">
                        <a:latin typeface="+mn-ea"/>
                        <a:ea typeface="+mn-ea"/>
                      </a:endParaRPr>
                    </a:p>
                  </a:txBody>
                  <a:tcPr marL="81459" marR="81459" marT="40730" marB="40730"/>
                </a:tc>
                <a:tc>
                  <a:txBody>
                    <a:bodyPr/>
                    <a:lstStyle/>
                    <a:p>
                      <a:endParaRPr kumimoji="1" lang="ja-JP" altLang="en-US" sz="800" dirty="0">
                        <a:latin typeface="+mn-ea"/>
                        <a:ea typeface="+mn-ea"/>
                      </a:endParaRPr>
                    </a:p>
                  </a:txBody>
                  <a:tcPr marL="81459" marR="81459" marT="40730" marB="40730"/>
                </a:tc>
                <a:tc>
                  <a:txBody>
                    <a:bodyPr/>
                    <a:lstStyle/>
                    <a:p>
                      <a:endParaRPr kumimoji="1" lang="ja-JP" altLang="en-US" sz="800" dirty="0">
                        <a:latin typeface="+mn-ea"/>
                        <a:ea typeface="+mn-ea"/>
                      </a:endParaRPr>
                    </a:p>
                  </a:txBody>
                  <a:tcPr marL="81459" marR="81459" marT="40730" marB="40730"/>
                </a:tc>
                <a:tc>
                  <a:txBody>
                    <a:bodyPr/>
                    <a:lstStyle/>
                    <a:p>
                      <a:endParaRPr kumimoji="1" lang="ja-JP" altLang="en-US" sz="800" dirty="0">
                        <a:latin typeface="+mn-ea"/>
                        <a:ea typeface="+mn-ea"/>
                      </a:endParaRPr>
                    </a:p>
                  </a:txBody>
                  <a:tcPr marL="81459" marR="81459" marT="40730" marB="40730"/>
                </a:tc>
                <a:tc>
                  <a:txBody>
                    <a:bodyPr/>
                    <a:lstStyle/>
                    <a:p>
                      <a:pPr algn="ctr"/>
                      <a:r>
                        <a:rPr kumimoji="1" lang="ja-JP" altLang="en-US" sz="800" dirty="0" smtClean="0">
                          <a:latin typeface="+mn-ea"/>
                          <a:ea typeface="+mn-ea"/>
                        </a:rPr>
                        <a:t>コンテスト</a:t>
                      </a:r>
                      <a:endParaRPr kumimoji="1" lang="ja-JP" altLang="en-US" sz="800" dirty="0">
                        <a:latin typeface="+mn-ea"/>
                        <a:ea typeface="+mn-ea"/>
                      </a:endParaRPr>
                    </a:p>
                  </a:txBody>
                  <a:tcPr marL="81459" marR="81459" marT="40730" marB="40730" anchor="ctr"/>
                </a:tc>
                <a:tc>
                  <a:txBody>
                    <a:bodyPr/>
                    <a:lstStyle/>
                    <a:p>
                      <a:pPr algn="ctr"/>
                      <a:r>
                        <a:rPr kumimoji="1" lang="ja-JP" altLang="en-US" sz="800" dirty="0" smtClean="0">
                          <a:latin typeface="+mn-ea"/>
                          <a:ea typeface="+mn-ea"/>
                        </a:rPr>
                        <a:t>セミナー</a:t>
                      </a:r>
                      <a:endParaRPr kumimoji="1" lang="ja-JP" altLang="en-US" sz="800" dirty="0">
                        <a:latin typeface="+mn-ea"/>
                        <a:ea typeface="+mn-ea"/>
                      </a:endParaRPr>
                    </a:p>
                  </a:txBody>
                  <a:tcPr marL="81459" marR="81459" marT="40730" marB="40730" anchor="ctr"/>
                </a:tc>
                <a:extLst>
                  <a:ext uri="{0D108BD9-81ED-4DB2-BD59-A6C34878D82A}">
                    <a16:rowId xmlns:a16="http://schemas.microsoft.com/office/drawing/2014/main" val="2330470846"/>
                  </a:ext>
                </a:extLst>
              </a:tr>
              <a:tr h="339890">
                <a:tc>
                  <a:txBody>
                    <a:bodyPr/>
                    <a:lstStyle/>
                    <a:p>
                      <a:endParaRPr kumimoji="1" lang="ja-JP" altLang="en-US" sz="800" dirty="0">
                        <a:latin typeface="+mn-ea"/>
                        <a:ea typeface="+mn-ea"/>
                      </a:endParaRPr>
                    </a:p>
                  </a:txBody>
                  <a:tcPr marL="81459" marR="81459" marT="40730" marB="40730"/>
                </a:tc>
                <a:tc>
                  <a:txBody>
                    <a:bodyPr/>
                    <a:lstStyle/>
                    <a:p>
                      <a:endParaRPr kumimoji="1" lang="ja-JP" altLang="en-US" sz="800" dirty="0">
                        <a:latin typeface="+mn-ea"/>
                        <a:ea typeface="+mn-ea"/>
                      </a:endParaRPr>
                    </a:p>
                  </a:txBody>
                  <a:tcPr marL="81459" marR="81459" marT="40730" marB="40730"/>
                </a:tc>
                <a:tc>
                  <a:txBody>
                    <a:bodyPr/>
                    <a:lstStyle/>
                    <a:p>
                      <a:endParaRPr kumimoji="1" lang="ja-JP" altLang="en-US" sz="800" dirty="0">
                        <a:latin typeface="+mn-ea"/>
                        <a:ea typeface="+mn-ea"/>
                      </a:endParaRPr>
                    </a:p>
                  </a:txBody>
                  <a:tcPr marL="81459" marR="81459" marT="40730" marB="40730"/>
                </a:tc>
                <a:tc>
                  <a:txBody>
                    <a:bodyPr/>
                    <a:lstStyle/>
                    <a:p>
                      <a:endParaRPr kumimoji="1" lang="ja-JP" altLang="en-US" sz="800" dirty="0">
                        <a:latin typeface="+mn-ea"/>
                        <a:ea typeface="+mn-ea"/>
                      </a:endParaRPr>
                    </a:p>
                  </a:txBody>
                  <a:tcPr marL="81459" marR="81459" marT="40730" marB="40730"/>
                </a:tc>
                <a:tc>
                  <a:txBody>
                    <a:bodyPr/>
                    <a:lstStyle/>
                    <a:p>
                      <a:endParaRPr kumimoji="1" lang="ja-JP" altLang="en-US" sz="800" dirty="0">
                        <a:latin typeface="+mn-ea"/>
                        <a:ea typeface="+mn-ea"/>
                      </a:endParaRPr>
                    </a:p>
                  </a:txBody>
                  <a:tcPr marL="81459" marR="81459" marT="40730" marB="40730"/>
                </a:tc>
                <a:tc>
                  <a:txBody>
                    <a:bodyPr/>
                    <a:lstStyle/>
                    <a:p>
                      <a:pPr algn="ctr"/>
                      <a:r>
                        <a:rPr kumimoji="1" lang="ja-JP" altLang="en-US" sz="800" dirty="0" smtClean="0">
                          <a:latin typeface="+mn-ea"/>
                          <a:ea typeface="+mn-ea"/>
                        </a:rPr>
                        <a:t>コンテスト</a:t>
                      </a:r>
                      <a:endParaRPr kumimoji="1" lang="ja-JP" altLang="en-US" sz="800" dirty="0">
                        <a:latin typeface="+mn-ea"/>
                        <a:ea typeface="+mn-ea"/>
                      </a:endParaRPr>
                    </a:p>
                  </a:txBody>
                  <a:tcPr marL="81459" marR="81459" marT="40730" marB="40730" anchor="ctr"/>
                </a:tc>
                <a:tc>
                  <a:txBody>
                    <a:bodyPr/>
                    <a:lstStyle/>
                    <a:p>
                      <a:pPr algn="ctr"/>
                      <a:r>
                        <a:rPr kumimoji="1" lang="ja-JP" altLang="en-US" sz="800" dirty="0" smtClean="0">
                          <a:latin typeface="+mn-ea"/>
                          <a:ea typeface="+mn-ea"/>
                        </a:rPr>
                        <a:t>セミナー</a:t>
                      </a:r>
                      <a:endParaRPr kumimoji="1" lang="ja-JP" altLang="en-US" sz="800" dirty="0">
                        <a:latin typeface="+mn-ea"/>
                        <a:ea typeface="+mn-ea"/>
                      </a:endParaRPr>
                    </a:p>
                  </a:txBody>
                  <a:tcPr marL="81459" marR="81459" marT="40730" marB="40730" anchor="ctr"/>
                </a:tc>
                <a:extLst>
                  <a:ext uri="{0D108BD9-81ED-4DB2-BD59-A6C34878D82A}">
                    <a16:rowId xmlns:a16="http://schemas.microsoft.com/office/drawing/2014/main" val="433036148"/>
                  </a:ext>
                </a:extLst>
              </a:tr>
            </a:tbl>
          </a:graphicData>
        </a:graphic>
      </p:graphicFrame>
      <p:sp>
        <p:nvSpPr>
          <p:cNvPr id="29" name="テキスト ボックス 28"/>
          <p:cNvSpPr txBox="1"/>
          <p:nvPr/>
        </p:nvSpPr>
        <p:spPr>
          <a:xfrm>
            <a:off x="1448819" y="4083628"/>
            <a:ext cx="5085093" cy="976806"/>
          </a:xfrm>
          <a:prstGeom prst="rect">
            <a:avLst/>
          </a:prstGeom>
          <a:noFill/>
        </p:spPr>
        <p:txBody>
          <a:bodyPr wrap="square" rtlCol="0">
            <a:spAutoFit/>
          </a:bodyPr>
          <a:lstStyle/>
          <a:p>
            <a:pPr defTabSz="886913"/>
            <a:r>
              <a:rPr lang="ja-JP" altLang="en-US" sz="935" b="1" dirty="0">
                <a:solidFill>
                  <a:prstClr val="black"/>
                </a:solidFill>
                <a:latin typeface="ＭＳ 明朝" panose="02020609040205080304" pitchFamily="17" charset="-128"/>
                <a:ea typeface="ＭＳ 明朝" panose="02020609040205080304" pitchFamily="17" charset="-128"/>
              </a:rPr>
              <a:t>プロフィール</a:t>
            </a:r>
          </a:p>
          <a:p>
            <a:pPr defTabSz="886913"/>
            <a:r>
              <a:rPr lang="ja-JP" altLang="en-US" sz="802" dirty="0">
                <a:latin typeface="ＭＳ Ｐ明朝" panose="02020600040205080304" pitchFamily="18" charset="-128"/>
                <a:ea typeface="ＭＳ Ｐ明朝" panose="02020600040205080304" pitchFamily="18" charset="-128"/>
              </a:rPr>
              <a:t>名古屋大学大学院工学研究科情報工学専攻修了。</a:t>
            </a:r>
            <a:r>
              <a:rPr lang="en-US" altLang="ja-JP" sz="802" dirty="0">
                <a:latin typeface="ＭＳ Ｐ明朝" panose="02020600040205080304" pitchFamily="18" charset="-128"/>
                <a:ea typeface="ＭＳ Ｐ明朝" panose="02020600040205080304" pitchFamily="18" charset="-128"/>
              </a:rPr>
              <a:t>NTT</a:t>
            </a:r>
            <a:r>
              <a:rPr lang="ja-JP" altLang="en-US" sz="802" dirty="0">
                <a:latin typeface="ＭＳ Ｐ明朝" panose="02020600040205080304" pitchFamily="18" charset="-128"/>
                <a:ea typeface="ＭＳ Ｐ明朝" panose="02020600040205080304" pitchFamily="18" charset="-128"/>
              </a:rPr>
              <a:t>研究所で、ソフトウェア開発支援ツール、</a:t>
            </a:r>
            <a:r>
              <a:rPr lang="en-US" altLang="ja-JP" sz="802" dirty="0">
                <a:latin typeface="ＭＳ Ｐ明朝" panose="02020600040205080304" pitchFamily="18" charset="-128"/>
                <a:ea typeface="ＭＳ Ｐ明朝" panose="02020600040205080304" pitchFamily="18" charset="-128"/>
              </a:rPr>
              <a:t>WebDB</a:t>
            </a:r>
            <a:r>
              <a:rPr lang="ja-JP" altLang="en-US" sz="802" dirty="0">
                <a:latin typeface="ＭＳ Ｐ明朝" panose="02020600040205080304" pitchFamily="18" charset="-128"/>
                <a:ea typeface="ＭＳ Ｐ明朝" panose="02020600040205080304" pitchFamily="18" charset="-128"/>
              </a:rPr>
              <a:t>連携ミドルウェア、</a:t>
            </a:r>
            <a:r>
              <a:rPr lang="en-US" altLang="ja-JP" sz="802" dirty="0">
                <a:latin typeface="ＭＳ Ｐ明朝" panose="02020600040205080304" pitchFamily="18" charset="-128"/>
                <a:ea typeface="ＭＳ Ｐ明朝" panose="02020600040205080304" pitchFamily="18" charset="-128"/>
              </a:rPr>
              <a:t>IC</a:t>
            </a:r>
            <a:r>
              <a:rPr lang="ja-JP" altLang="en-US" sz="802" dirty="0">
                <a:latin typeface="ＭＳ Ｐ明朝" panose="02020600040205080304" pitchFamily="18" charset="-128"/>
                <a:ea typeface="ＭＳ Ｐ明朝" panose="02020600040205080304" pitchFamily="18" charset="-128"/>
              </a:rPr>
              <a:t>カードプラットフォームなどの開発に従事。株式会社</a:t>
            </a:r>
            <a:r>
              <a:rPr lang="en-US" altLang="ja-JP" sz="802" dirty="0">
                <a:latin typeface="ＭＳ Ｐ明朝" panose="02020600040205080304" pitchFamily="18" charset="-128"/>
                <a:ea typeface="ＭＳ Ｐ明朝" panose="02020600040205080304" pitchFamily="18" charset="-128"/>
              </a:rPr>
              <a:t>NTT</a:t>
            </a:r>
            <a:r>
              <a:rPr lang="ja-JP" altLang="en-US" sz="802" dirty="0">
                <a:latin typeface="ＭＳ Ｐ明朝" panose="02020600040205080304" pitchFamily="18" charset="-128"/>
                <a:ea typeface="ＭＳ Ｐ明朝" panose="02020600040205080304" pitchFamily="18" charset="-128"/>
              </a:rPr>
              <a:t>データ 初代フェロー、システム科学研究所所長、名古屋大学情報連携統括本部教授を経て、現在、名古屋大学大学院情報学研究科 教授。 経産省「デジタルトランスフォーメーションに向けた研究会」委員。 要求工学、エンタープライズアーキテクチャ、オープンイノベーションなどの研究に従事。著書 に、</a:t>
            </a:r>
            <a:r>
              <a:rPr lang="en-US" altLang="ja-JP" sz="802" dirty="0">
                <a:latin typeface="ＭＳ Ｐ明朝" panose="02020600040205080304" pitchFamily="18" charset="-128"/>
                <a:ea typeface="ＭＳ Ｐ明朝" panose="02020600040205080304" pitchFamily="18" charset="-128"/>
              </a:rPr>
              <a:t>『IT</a:t>
            </a:r>
            <a:r>
              <a:rPr lang="ja-JP" altLang="en-US" sz="802" dirty="0">
                <a:latin typeface="ＭＳ Ｐ明朝" panose="02020600040205080304" pitchFamily="18" charset="-128"/>
                <a:ea typeface="ＭＳ Ｐ明朝" panose="02020600040205080304" pitchFamily="18" charset="-128"/>
              </a:rPr>
              <a:t>サービスマネジメントの技法</a:t>
            </a:r>
            <a:r>
              <a:rPr lang="en-US" altLang="ja-JP" sz="802" dirty="0">
                <a:latin typeface="ＭＳ Ｐ明朝" panose="02020600040205080304" pitchFamily="18" charset="-128"/>
                <a:ea typeface="ＭＳ Ｐ明朝" panose="02020600040205080304" pitchFamily="18" charset="-128"/>
              </a:rPr>
              <a:t>』</a:t>
            </a:r>
            <a:r>
              <a:rPr lang="ja-JP" altLang="en-US" sz="802" dirty="0">
                <a:latin typeface="ＭＳ Ｐ明朝" panose="02020600040205080304" pitchFamily="18" charset="-128"/>
                <a:ea typeface="ＭＳ Ｐ明朝" panose="02020600040205080304" pitchFamily="18" charset="-128"/>
              </a:rPr>
              <a:t>（</a:t>
            </a:r>
            <a:r>
              <a:rPr lang="en-US" altLang="ja-JP" sz="802" dirty="0">
                <a:latin typeface="ＭＳ Ｐ明朝" panose="02020600040205080304" pitchFamily="18" charset="-128"/>
                <a:ea typeface="ＭＳ Ｐ明朝" panose="02020600040205080304" pitchFamily="18" charset="-128"/>
              </a:rPr>
              <a:t>2017</a:t>
            </a:r>
            <a:r>
              <a:rPr lang="ja-JP" altLang="en-US" sz="802" dirty="0">
                <a:latin typeface="ＭＳ Ｐ明朝" panose="02020600040205080304" pitchFamily="18" charset="-128"/>
                <a:ea typeface="ＭＳ Ｐ明朝" panose="02020600040205080304" pitchFamily="18" charset="-128"/>
              </a:rPr>
              <a:t>）</a:t>
            </a:r>
            <a:r>
              <a:rPr lang="en-US" altLang="ja-JP" sz="802" dirty="0">
                <a:latin typeface="ＭＳ Ｐ明朝" panose="02020600040205080304" pitchFamily="18" charset="-128"/>
                <a:ea typeface="ＭＳ Ｐ明朝" panose="02020600040205080304" pitchFamily="18" charset="-128"/>
              </a:rPr>
              <a:t>『</a:t>
            </a:r>
            <a:r>
              <a:rPr lang="ja-JP" altLang="en-US" sz="802" dirty="0">
                <a:latin typeface="ＭＳ Ｐ明朝" panose="02020600040205080304" pitchFamily="18" charset="-128"/>
                <a:ea typeface="ＭＳ Ｐ明朝" panose="02020600040205080304" pitchFamily="18" charset="-128"/>
              </a:rPr>
              <a:t>要求開発の基礎知識 －要求プロセスと技法入門－</a:t>
            </a:r>
            <a:r>
              <a:rPr lang="en-US" altLang="ja-JP" sz="802" dirty="0">
                <a:latin typeface="ＭＳ Ｐ明朝" panose="02020600040205080304" pitchFamily="18" charset="-128"/>
                <a:ea typeface="ＭＳ Ｐ明朝" panose="02020600040205080304" pitchFamily="18" charset="-128"/>
              </a:rPr>
              <a:t>』</a:t>
            </a:r>
            <a:r>
              <a:rPr lang="ja-JP" altLang="en-US" sz="802" dirty="0">
                <a:latin typeface="ＭＳ Ｐ明朝" panose="02020600040205080304" pitchFamily="18" charset="-128"/>
                <a:ea typeface="ＭＳ Ｐ明朝" panose="02020600040205080304" pitchFamily="18" charset="-128"/>
              </a:rPr>
              <a:t>（</a:t>
            </a:r>
            <a:r>
              <a:rPr lang="en-US" altLang="ja-JP" sz="802" dirty="0">
                <a:latin typeface="ＭＳ Ｐ明朝" panose="02020600040205080304" pitchFamily="18" charset="-128"/>
                <a:ea typeface="ＭＳ Ｐ明朝" panose="02020600040205080304" pitchFamily="18" charset="-128"/>
              </a:rPr>
              <a:t>2019</a:t>
            </a:r>
            <a:r>
              <a:rPr lang="ja-JP" altLang="en-US" sz="802" dirty="0">
                <a:latin typeface="ＭＳ Ｐ明朝" panose="02020600040205080304" pitchFamily="18" charset="-128"/>
                <a:ea typeface="ＭＳ Ｐ明朝" panose="02020600040205080304" pitchFamily="18" charset="-128"/>
              </a:rPr>
              <a:t>）など。 </a:t>
            </a:r>
            <a:endParaRPr lang="en-US" altLang="ja-JP" sz="802" dirty="0">
              <a:solidFill>
                <a:prstClr val="black"/>
              </a:solidFill>
              <a:latin typeface="ＭＳ Ｐ明朝" panose="02020600040205080304" pitchFamily="18" charset="-128"/>
              <a:ea typeface="ＭＳ Ｐ明朝" panose="02020600040205080304" pitchFamily="18" charset="-128"/>
            </a:endParaRPr>
          </a:p>
        </p:txBody>
      </p:sp>
      <p:sp>
        <p:nvSpPr>
          <p:cNvPr id="37" name="角丸四角形 36"/>
          <p:cNvSpPr/>
          <p:nvPr/>
        </p:nvSpPr>
        <p:spPr bwMode="auto">
          <a:xfrm>
            <a:off x="351155" y="5805671"/>
            <a:ext cx="6256250" cy="178717"/>
          </a:xfrm>
          <a:prstGeom prst="roundRect">
            <a:avLst/>
          </a:prstGeom>
          <a:solidFill>
            <a:srgbClr val="FFC000"/>
          </a:solidFill>
        </p:spPr>
        <p:txBody>
          <a:bodyPr wrap="none" numCol="1" rtlCol="0" fromWordArt="1" anchor="ctr">
            <a:prstTxWarp prst="textDoubleWave1">
              <a:avLst>
                <a:gd name="adj1" fmla="val 6250"/>
                <a:gd name="adj2" fmla="val -390"/>
              </a:avLst>
            </a:prstTxWarp>
            <a:scene3d>
              <a:camera prst="orthographicFront"/>
              <a:lightRig rig="soft" dir="t">
                <a:rot lat="0" lon="0" rev="10800000"/>
              </a:lightRig>
            </a:scene3d>
            <a:sp3d>
              <a:bevelT w="27940" h="12700"/>
              <a:contourClr>
                <a:srgbClr val="DDDDDD"/>
              </a:contourClr>
            </a:sp3d>
          </a:bodyPr>
          <a:lstStyle/>
          <a:p>
            <a:pPr algn="ctr" defTabSz="886913"/>
            <a:endParaRPr lang="ja-JP" altLang="en-US" sz="3920" b="1" i="1" kern="10" spc="134" dirty="0">
              <a:ln w="11430"/>
              <a:solidFill>
                <a:srgbClr val="F8F8F8"/>
              </a:solidFill>
              <a:effectLst>
                <a:outerShdw blurRad="38100" dist="38100" dir="2700000" algn="tl">
                  <a:srgbClr val="000000">
                    <a:alpha val="43137"/>
                  </a:srgbClr>
                </a:outerShdw>
              </a:effectLst>
              <a:latin typeface="ＭＳ Ｐゴシック"/>
              <a:ea typeface="ＭＳ Ｐゴシック"/>
            </a:endParaRPr>
          </a:p>
        </p:txBody>
      </p:sp>
      <p:sp>
        <p:nvSpPr>
          <p:cNvPr id="41" name="テキスト ボックス 40"/>
          <p:cNvSpPr txBox="1"/>
          <p:nvPr/>
        </p:nvSpPr>
        <p:spPr>
          <a:xfrm>
            <a:off x="228593" y="5726648"/>
            <a:ext cx="6347501" cy="311752"/>
          </a:xfrm>
          <a:prstGeom prst="rect">
            <a:avLst/>
          </a:prstGeom>
          <a:noFill/>
        </p:spPr>
        <p:txBody>
          <a:bodyPr wrap="square" rtlCol="0">
            <a:spAutoFit/>
          </a:bodyPr>
          <a:lstStyle/>
          <a:p>
            <a:pPr defTabSz="886913"/>
            <a:r>
              <a:rPr lang="ja-JP" altLang="en-US" sz="1426" dirty="0">
                <a:solidFill>
                  <a:prstClr val="white"/>
                </a:solidFill>
                <a:latin typeface="Calibri"/>
                <a:ea typeface="ＭＳ Ｐゴシック" panose="020B0600070205080204" pitchFamily="50" charset="-128"/>
              </a:rPr>
              <a:t>　</a:t>
            </a:r>
            <a:r>
              <a:rPr lang="ja-JP" altLang="en-US" sz="1069" b="1" dirty="0">
                <a:solidFill>
                  <a:prstClr val="black"/>
                </a:solidFill>
                <a:latin typeface="MS UI Gothic" panose="020B0600070205080204" pitchFamily="50" charset="-128"/>
                <a:ea typeface="MS UI Gothic" panose="020B0600070205080204" pitchFamily="50" charset="-128"/>
              </a:rPr>
              <a:t>システム展示　　　　　　　　　　　　　　　　　　　　　　　　　　　　　</a:t>
            </a:r>
            <a:r>
              <a:rPr lang="ja-JP" altLang="en-US" sz="1069" dirty="0">
                <a:solidFill>
                  <a:prstClr val="white"/>
                </a:solidFill>
                <a:latin typeface="Calibri"/>
                <a:ea typeface="ＭＳ Ｐゴシック" panose="020B0600070205080204" pitchFamily="50" charset="-128"/>
              </a:rPr>
              <a:t>　　　　　　　　　　　　　　　</a:t>
            </a:r>
            <a:r>
              <a:rPr lang="ja-JP" altLang="en-US" sz="1069" b="1" dirty="0">
                <a:solidFill>
                  <a:prstClr val="black"/>
                </a:solidFill>
                <a:latin typeface="Calibri"/>
                <a:ea typeface="ＭＳ Ｐゴシック" panose="020B0600070205080204" pitchFamily="50" charset="-128"/>
              </a:rPr>
              <a:t>　　　　　　</a:t>
            </a:r>
            <a:r>
              <a:rPr lang="en-US" altLang="ja-JP" sz="1069" b="1" dirty="0">
                <a:solidFill>
                  <a:prstClr val="black"/>
                </a:solidFill>
                <a:latin typeface="Calibri"/>
                <a:ea typeface="ＭＳ Ｐゴシック" panose="020B0600070205080204" pitchFamily="50" charset="-128"/>
              </a:rPr>
              <a:t>12:30-17:00</a:t>
            </a:r>
            <a:endParaRPr lang="ja-JP" altLang="en-US" sz="1069" b="1" dirty="0">
              <a:solidFill>
                <a:prstClr val="black"/>
              </a:solidFill>
              <a:latin typeface="Calibri"/>
              <a:ea typeface="ＭＳ Ｐゴシック" panose="020B0600070205080204" pitchFamily="50" charset="-128"/>
            </a:endParaRPr>
          </a:p>
        </p:txBody>
      </p:sp>
      <p:sp>
        <p:nvSpPr>
          <p:cNvPr id="45" name="テキスト ボックス 44"/>
          <p:cNvSpPr txBox="1"/>
          <p:nvPr/>
        </p:nvSpPr>
        <p:spPr>
          <a:xfrm>
            <a:off x="332558" y="9616961"/>
            <a:ext cx="6364822" cy="202043"/>
          </a:xfrm>
          <a:prstGeom prst="rect">
            <a:avLst/>
          </a:prstGeom>
          <a:noFill/>
        </p:spPr>
        <p:txBody>
          <a:bodyPr wrap="square" rtlCol="0">
            <a:spAutoFit/>
          </a:bodyPr>
          <a:lstStyle/>
          <a:p>
            <a:pPr defTabSz="886913"/>
            <a:r>
              <a:rPr lang="en-US" altLang="ja-JP" sz="713" dirty="0">
                <a:solidFill>
                  <a:srgbClr val="FF0000"/>
                </a:solidFill>
                <a:latin typeface="ＭＳ Ｐゴシック" panose="020B0600070205080204" pitchFamily="50" charset="-128"/>
                <a:ea typeface="ＭＳ Ｐゴシック" panose="020B0600070205080204" pitchFamily="50" charset="-128"/>
              </a:rPr>
              <a:t>※</a:t>
            </a:r>
            <a:r>
              <a:rPr lang="ja-JP" altLang="en-US" sz="713" dirty="0">
                <a:solidFill>
                  <a:srgbClr val="FF0000"/>
                </a:solidFill>
                <a:latin typeface="ＭＳ Ｐゴシック" panose="020B0600070205080204" pitchFamily="50" charset="-128"/>
                <a:ea typeface="ＭＳ Ｐゴシック" panose="020B0600070205080204" pitchFamily="50" charset="-128"/>
              </a:rPr>
              <a:t>講演内容、システム展示等は変更になる場合がございます。</a:t>
            </a:r>
            <a:r>
              <a:rPr lang="en-US" altLang="ja-JP" sz="713" dirty="0">
                <a:solidFill>
                  <a:srgbClr val="FF0000"/>
                </a:solidFill>
                <a:latin typeface="ＭＳ Ｐゴシック" panose="020B0600070205080204" pitchFamily="50" charset="-128"/>
                <a:ea typeface="ＭＳ Ｐゴシック" panose="020B0600070205080204" pitchFamily="50" charset="-128"/>
              </a:rPr>
              <a:t> </a:t>
            </a:r>
            <a:r>
              <a:rPr lang="ja-JP" altLang="en-US" sz="713" dirty="0">
                <a:solidFill>
                  <a:srgbClr val="FF0000"/>
                </a:solidFill>
                <a:latin typeface="ＭＳ Ｐゴシック" panose="020B0600070205080204" pitchFamily="50" charset="-128"/>
                <a:ea typeface="ＭＳ Ｐゴシック" panose="020B0600070205080204" pitchFamily="50" charset="-128"/>
              </a:rPr>
              <a:t>参加申込書にご記入いただいた情報は、本コンテスト及びセミナー以外の使途には使用しません。</a:t>
            </a:r>
          </a:p>
        </p:txBody>
      </p:sp>
      <p:grpSp>
        <p:nvGrpSpPr>
          <p:cNvPr id="47" name="グループ化 46"/>
          <p:cNvGrpSpPr/>
          <p:nvPr/>
        </p:nvGrpSpPr>
        <p:grpSpPr>
          <a:xfrm>
            <a:off x="248236" y="7756111"/>
            <a:ext cx="6430911" cy="256865"/>
            <a:chOff x="381395" y="7738815"/>
            <a:chExt cx="7035407" cy="288338"/>
          </a:xfrm>
        </p:grpSpPr>
        <p:sp>
          <p:nvSpPr>
            <p:cNvPr id="48" name="テキスト ボックス 47"/>
            <p:cNvSpPr txBox="1"/>
            <p:nvPr/>
          </p:nvSpPr>
          <p:spPr>
            <a:xfrm>
              <a:off x="381395" y="7738815"/>
              <a:ext cx="7035407" cy="288338"/>
            </a:xfrm>
            <a:prstGeom prst="rect">
              <a:avLst/>
            </a:prstGeom>
            <a:noFill/>
          </p:spPr>
          <p:txBody>
            <a:bodyPr wrap="square" rtlCol="0">
              <a:spAutoFit/>
            </a:bodyPr>
            <a:lstStyle/>
            <a:p>
              <a:pPr defTabSz="886913"/>
              <a:r>
                <a:rPr lang="ja-JP" altLang="en-US" sz="1069" b="1" dirty="0">
                  <a:solidFill>
                    <a:srgbClr val="002060"/>
                  </a:solidFill>
                  <a:latin typeface="MS UI Gothic" panose="020B0600070205080204" pitchFamily="50" charset="-128"/>
                  <a:ea typeface="MS UI Gothic" panose="020B0600070205080204" pitchFamily="50" charset="-128"/>
                </a:rPr>
                <a:t>❒　参加申込書　　　　　　　　　　　　　　　　　　　　　　　　　　　　　　　　　　　</a:t>
              </a:r>
              <a:r>
                <a:rPr lang="en-US" altLang="ja-JP" sz="1069" b="1" dirty="0">
                  <a:solidFill>
                    <a:srgbClr val="002060"/>
                  </a:solidFill>
                  <a:latin typeface="MS UI Gothic" panose="020B0600070205080204" pitchFamily="50" charset="-128"/>
                  <a:ea typeface="MS UI Gothic" panose="020B0600070205080204" pitchFamily="50" charset="-128"/>
                </a:rPr>
                <a:t>※</a:t>
              </a:r>
              <a:r>
                <a:rPr lang="ja-JP" altLang="en-US" sz="1069" b="1" dirty="0">
                  <a:solidFill>
                    <a:srgbClr val="002060"/>
                  </a:solidFill>
                  <a:latin typeface="MS UI Gothic" panose="020B0600070205080204" pitchFamily="50" charset="-128"/>
                  <a:ea typeface="MS UI Gothic" panose="020B0600070205080204" pitchFamily="50" charset="-128"/>
                </a:rPr>
                <a:t>申込締切　　令和２年２月３日（月）</a:t>
              </a:r>
              <a:endParaRPr lang="ja-JP" altLang="en-US" sz="1069" dirty="0">
                <a:solidFill>
                  <a:srgbClr val="002060"/>
                </a:solidFill>
                <a:latin typeface="Calibri"/>
                <a:ea typeface="ＭＳ Ｐゴシック" panose="020B0600070205080204" pitchFamily="50" charset="-128"/>
              </a:endParaRPr>
            </a:p>
          </p:txBody>
        </p:sp>
        <p:cxnSp>
          <p:nvCxnSpPr>
            <p:cNvPr id="49" name="直線コネクタ 48"/>
            <p:cNvCxnSpPr/>
            <p:nvPr/>
          </p:nvCxnSpPr>
          <p:spPr>
            <a:xfrm>
              <a:off x="468836" y="8008194"/>
              <a:ext cx="6947966" cy="7620"/>
            </a:xfrm>
            <a:prstGeom prst="line">
              <a:avLst/>
            </a:prstGeom>
            <a:ln w="5080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3" name="直線コネクタ 12"/>
          <p:cNvCxnSpPr/>
          <p:nvPr/>
        </p:nvCxnSpPr>
        <p:spPr>
          <a:xfrm>
            <a:off x="316857" y="3001658"/>
            <a:ext cx="6324846" cy="10000"/>
          </a:xfrm>
          <a:prstGeom prst="line">
            <a:avLst/>
          </a:prstGeom>
          <a:ln w="50800" cmpd="sng">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341530" y="3040749"/>
            <a:ext cx="6715899" cy="284245"/>
            <a:chOff x="380662" y="3019101"/>
            <a:chExt cx="7281830" cy="424575"/>
          </a:xfrm>
        </p:grpSpPr>
        <p:sp>
          <p:nvSpPr>
            <p:cNvPr id="16" name="角丸四角形 15"/>
            <p:cNvSpPr/>
            <p:nvPr/>
          </p:nvSpPr>
          <p:spPr bwMode="auto">
            <a:xfrm>
              <a:off x="380662" y="3064329"/>
              <a:ext cx="6861966" cy="333725"/>
            </a:xfrm>
            <a:prstGeom prst="roundRect">
              <a:avLst/>
            </a:prstGeom>
            <a:solidFill>
              <a:srgbClr val="FFC000"/>
            </a:solidFill>
          </p:spPr>
          <p:txBody>
            <a:bodyPr wrap="none" numCol="1" rtlCol="0" fromWordArt="1" anchor="ctr">
              <a:prstTxWarp prst="textDoubleWave1">
                <a:avLst>
                  <a:gd name="adj1" fmla="val 6250"/>
                  <a:gd name="adj2" fmla="val -390"/>
                </a:avLst>
              </a:prstTxWarp>
              <a:scene3d>
                <a:camera prst="orthographicFront"/>
                <a:lightRig rig="soft" dir="t">
                  <a:rot lat="0" lon="0" rev="10800000"/>
                </a:lightRig>
              </a:scene3d>
              <a:sp3d>
                <a:bevelT w="27940" h="12700"/>
                <a:contourClr>
                  <a:srgbClr val="DDDDDD"/>
                </a:contourClr>
              </a:sp3d>
            </a:bodyPr>
            <a:lstStyle/>
            <a:p>
              <a:pPr algn="ctr" defTabSz="886913"/>
              <a:endParaRPr lang="ja-JP" altLang="en-US" sz="3920" b="1" i="1" kern="10" spc="134" dirty="0">
                <a:ln w="11430"/>
                <a:solidFill>
                  <a:srgbClr val="F8F8F8"/>
                </a:solidFill>
                <a:effectLst>
                  <a:outerShdw blurRad="38100" dist="38100" dir="2700000" algn="tl">
                    <a:srgbClr val="000000">
                      <a:alpha val="43137"/>
                    </a:srgbClr>
                  </a:outerShdw>
                </a:effectLst>
                <a:latin typeface="ＭＳ Ｐゴシック"/>
                <a:ea typeface="ＭＳ Ｐゴシック"/>
              </a:endParaRPr>
            </a:p>
          </p:txBody>
        </p:sp>
        <p:sp>
          <p:nvSpPr>
            <p:cNvPr id="17" name="テキスト ボックス 16"/>
            <p:cNvSpPr txBox="1"/>
            <p:nvPr/>
          </p:nvSpPr>
          <p:spPr>
            <a:xfrm>
              <a:off x="426785" y="3019101"/>
              <a:ext cx="7235707" cy="424575"/>
            </a:xfrm>
            <a:prstGeom prst="rect">
              <a:avLst/>
            </a:prstGeom>
            <a:noFill/>
          </p:spPr>
          <p:txBody>
            <a:bodyPr wrap="square" rtlCol="0">
              <a:spAutoFit/>
            </a:bodyPr>
            <a:lstStyle/>
            <a:p>
              <a:pPr defTabSz="886913"/>
              <a:r>
                <a:rPr lang="ja-JP" altLang="en-US" sz="1069" b="1" dirty="0">
                  <a:solidFill>
                    <a:prstClr val="black"/>
                  </a:solidFill>
                  <a:latin typeface="MS UI Gothic" panose="020B0600070205080204" pitchFamily="50" charset="-128"/>
                  <a:ea typeface="MS UI Gothic" panose="020B0600070205080204" pitchFamily="50" charset="-128"/>
                </a:rPr>
                <a:t>基調講演：</a:t>
              </a:r>
              <a:r>
                <a:rPr lang="ja-JP" altLang="en-US" sz="1247" b="1" dirty="0">
                  <a:solidFill>
                    <a:prstClr val="black"/>
                  </a:solidFill>
                </a:rPr>
                <a:t>日本企業の</a:t>
              </a:r>
              <a:r>
                <a:rPr lang="en-US" altLang="ja-JP" sz="1247" b="1" dirty="0">
                  <a:solidFill>
                    <a:prstClr val="black"/>
                  </a:solidFill>
                </a:rPr>
                <a:t>DX</a:t>
              </a:r>
              <a:r>
                <a:rPr lang="ja-JP" altLang="en-US" sz="1247" b="1" dirty="0">
                  <a:solidFill>
                    <a:prstClr val="black"/>
                  </a:solidFill>
                </a:rPr>
                <a:t>実現へ ～課題整理と</a:t>
              </a:r>
              <a:r>
                <a:rPr lang="en-US" altLang="ja-JP" sz="1247" b="1" dirty="0">
                  <a:solidFill>
                    <a:prstClr val="black"/>
                  </a:solidFill>
                </a:rPr>
                <a:t>『DX</a:t>
              </a:r>
              <a:r>
                <a:rPr lang="ja-JP" altLang="en-US" sz="1247" b="1" dirty="0">
                  <a:solidFill>
                    <a:prstClr val="black"/>
                  </a:solidFill>
                </a:rPr>
                <a:t>推進指標</a:t>
              </a:r>
              <a:r>
                <a:rPr lang="en-US" altLang="ja-JP" sz="1247" b="1" dirty="0">
                  <a:solidFill>
                    <a:prstClr val="black"/>
                  </a:solidFill>
                </a:rPr>
                <a:t>』</a:t>
              </a:r>
              <a:r>
                <a:rPr lang="ja-JP" altLang="en-US" sz="1247" b="1" dirty="0">
                  <a:solidFill>
                    <a:prstClr val="black"/>
                  </a:solidFill>
                </a:rPr>
                <a:t>の要点～　　　　　　　</a:t>
              </a:r>
              <a:r>
                <a:rPr lang="en-US" altLang="ja-JP" sz="1069" b="1" dirty="0">
                  <a:solidFill>
                    <a:prstClr val="black"/>
                  </a:solidFill>
                  <a:latin typeface="Calibri"/>
                  <a:ea typeface="ＭＳ Ｐゴシック" panose="020B0600070205080204" pitchFamily="50" charset="-128"/>
                </a:rPr>
                <a:t>13:30-14:30</a:t>
              </a:r>
              <a:endParaRPr lang="ja-JP" altLang="en-US" sz="1069" b="1" dirty="0">
                <a:solidFill>
                  <a:prstClr val="black"/>
                </a:solidFill>
                <a:latin typeface="Calibri"/>
                <a:ea typeface="ＭＳ Ｐゴシック" panose="020B0600070205080204" pitchFamily="50" charset="-128"/>
              </a:endParaRPr>
            </a:p>
          </p:txBody>
        </p:sp>
      </p:grpSp>
      <p:sp>
        <p:nvSpPr>
          <p:cNvPr id="12" name="テキスト ボックス 11"/>
          <p:cNvSpPr txBox="1"/>
          <p:nvPr/>
        </p:nvSpPr>
        <p:spPr>
          <a:xfrm>
            <a:off x="248236" y="2707298"/>
            <a:ext cx="3012894" cy="284245"/>
          </a:xfrm>
          <a:prstGeom prst="rect">
            <a:avLst/>
          </a:prstGeom>
          <a:noFill/>
        </p:spPr>
        <p:txBody>
          <a:bodyPr wrap="square" rtlCol="0">
            <a:spAutoFit/>
          </a:bodyPr>
          <a:lstStyle/>
          <a:p>
            <a:pPr defTabSz="886913"/>
            <a:r>
              <a:rPr lang="ja-JP" altLang="en-US" sz="1247" dirty="0">
                <a:solidFill>
                  <a:srgbClr val="002060"/>
                </a:solidFill>
                <a:latin typeface="Calibri"/>
                <a:ea typeface="ＭＳ Ｐゴシック" panose="020B0600070205080204" pitchFamily="50" charset="-128"/>
              </a:rPr>
              <a:t>❒　セミナー講演者等のご紹介</a:t>
            </a:r>
          </a:p>
        </p:txBody>
      </p:sp>
      <p:sp>
        <p:nvSpPr>
          <p:cNvPr id="2" name="テキスト ボックス 1"/>
          <p:cNvSpPr txBox="1"/>
          <p:nvPr/>
        </p:nvSpPr>
        <p:spPr>
          <a:xfrm>
            <a:off x="216192" y="51843"/>
            <a:ext cx="3016236" cy="284245"/>
          </a:xfrm>
          <a:prstGeom prst="rect">
            <a:avLst/>
          </a:prstGeom>
          <a:noFill/>
        </p:spPr>
        <p:txBody>
          <a:bodyPr wrap="square" rtlCol="0">
            <a:spAutoFit/>
          </a:bodyPr>
          <a:lstStyle/>
          <a:p>
            <a:pPr defTabSz="886913"/>
            <a:r>
              <a:rPr lang="ja-JP" altLang="en-US" sz="1247" dirty="0">
                <a:solidFill>
                  <a:srgbClr val="002060"/>
                </a:solidFill>
                <a:latin typeface="Calibri"/>
                <a:ea typeface="ＭＳ Ｐゴシック" panose="020B0600070205080204" pitchFamily="50" charset="-128"/>
              </a:rPr>
              <a:t>❒　コンテスト発表作品のご紹介</a:t>
            </a:r>
          </a:p>
        </p:txBody>
      </p:sp>
      <p:sp>
        <p:nvSpPr>
          <p:cNvPr id="42" name="テキスト ボックス 41"/>
          <p:cNvSpPr txBox="1"/>
          <p:nvPr/>
        </p:nvSpPr>
        <p:spPr>
          <a:xfrm>
            <a:off x="1456840" y="3428661"/>
            <a:ext cx="5120826" cy="832920"/>
          </a:xfrm>
          <a:prstGeom prst="rect">
            <a:avLst/>
          </a:prstGeom>
          <a:noFill/>
        </p:spPr>
        <p:txBody>
          <a:bodyPr wrap="square" rtlCol="0">
            <a:spAutoFit/>
          </a:bodyPr>
          <a:lstStyle/>
          <a:p>
            <a:pPr defTabSz="886913"/>
            <a:r>
              <a:rPr lang="ja-JP" altLang="en-US" sz="802" dirty="0">
                <a:solidFill>
                  <a:prstClr val="black"/>
                </a:solidFill>
                <a:latin typeface="ＭＳ 明朝" panose="02020609040205080304" pitchFamily="17" charset="-128"/>
                <a:ea typeface="ＭＳ 明朝" panose="02020609040205080304" pitchFamily="17" charset="-128"/>
              </a:rPr>
              <a:t>既存の仕事の仕方や企業文化の変革まで含む</a:t>
            </a:r>
            <a:r>
              <a:rPr lang="en-US" altLang="ja-JP" sz="802" dirty="0">
                <a:solidFill>
                  <a:prstClr val="black"/>
                </a:solidFill>
                <a:latin typeface="ＭＳ 明朝" panose="02020609040205080304" pitchFamily="17" charset="-128"/>
                <a:ea typeface="ＭＳ 明朝" panose="02020609040205080304" pitchFamily="17" charset="-128"/>
              </a:rPr>
              <a:t>DX</a:t>
            </a:r>
            <a:r>
              <a:rPr lang="ja-JP" altLang="en-US" sz="802" dirty="0">
                <a:solidFill>
                  <a:prstClr val="black"/>
                </a:solidFill>
                <a:latin typeface="ＭＳ 明朝" panose="02020609040205080304" pitchFamily="17" charset="-128"/>
                <a:ea typeface="ＭＳ 明朝" panose="02020609040205080304" pitchFamily="17" charset="-128"/>
              </a:rPr>
              <a:t>を推進するため、経産省が</a:t>
            </a:r>
            <a:r>
              <a:rPr lang="en-US" altLang="ja-JP" sz="802" dirty="0">
                <a:solidFill>
                  <a:prstClr val="black"/>
                </a:solidFill>
                <a:latin typeface="ＭＳ 明朝" panose="02020609040205080304" pitchFamily="17" charset="-128"/>
                <a:ea typeface="ＭＳ 明朝" panose="02020609040205080304" pitchFamily="17" charset="-128"/>
              </a:rPr>
              <a:t>2018</a:t>
            </a:r>
            <a:r>
              <a:rPr lang="ja-JP" altLang="en-US" sz="802" dirty="0">
                <a:solidFill>
                  <a:prstClr val="black"/>
                </a:solidFill>
                <a:latin typeface="ＭＳ 明朝" panose="02020609040205080304" pitchFamily="17" charset="-128"/>
                <a:ea typeface="ＭＳ 明朝" panose="02020609040205080304" pitchFamily="17" charset="-128"/>
              </a:rPr>
              <a:t>年</a:t>
            </a:r>
            <a:r>
              <a:rPr lang="en-US" altLang="ja-JP" sz="802" dirty="0">
                <a:solidFill>
                  <a:prstClr val="black"/>
                </a:solidFill>
                <a:latin typeface="ＭＳ 明朝" panose="02020609040205080304" pitchFamily="17" charset="-128"/>
                <a:ea typeface="ＭＳ 明朝" panose="02020609040205080304" pitchFamily="17" charset="-128"/>
              </a:rPr>
              <a:t>9</a:t>
            </a:r>
            <a:r>
              <a:rPr lang="ja-JP" altLang="en-US" sz="802" dirty="0">
                <a:solidFill>
                  <a:prstClr val="black"/>
                </a:solidFill>
                <a:latin typeface="ＭＳ 明朝" panose="02020609040205080304" pitchFamily="17" charset="-128"/>
                <a:ea typeface="ＭＳ 明朝" panose="02020609040205080304" pitchFamily="17" charset="-128"/>
              </a:rPr>
              <a:t>月に発表した「</a:t>
            </a:r>
            <a:r>
              <a:rPr lang="en-US" altLang="ja-JP" sz="802" dirty="0">
                <a:solidFill>
                  <a:prstClr val="black"/>
                </a:solidFill>
                <a:latin typeface="ＭＳ 明朝" panose="02020609040205080304" pitchFamily="17" charset="-128"/>
                <a:ea typeface="ＭＳ 明朝" panose="02020609040205080304" pitchFamily="17" charset="-128"/>
              </a:rPr>
              <a:t>DX</a:t>
            </a:r>
            <a:r>
              <a:rPr lang="ja-JP" altLang="en-US" sz="802" dirty="0">
                <a:solidFill>
                  <a:prstClr val="black"/>
                </a:solidFill>
                <a:latin typeface="ＭＳ 明朝" panose="02020609040205080304" pitchFamily="17" charset="-128"/>
                <a:ea typeface="ＭＳ 明朝" panose="02020609040205080304" pitchFamily="17" charset="-128"/>
              </a:rPr>
              <a:t>レポート～</a:t>
            </a:r>
            <a:r>
              <a:rPr lang="en-US" altLang="ja-JP" sz="802" dirty="0">
                <a:solidFill>
                  <a:prstClr val="black"/>
                </a:solidFill>
                <a:latin typeface="ＭＳ 明朝" panose="02020609040205080304" pitchFamily="17" charset="-128"/>
                <a:ea typeface="ＭＳ 明朝" panose="02020609040205080304" pitchFamily="17" charset="-128"/>
              </a:rPr>
              <a:t>IT</a:t>
            </a:r>
            <a:r>
              <a:rPr lang="ja-JP" altLang="en-US" sz="802" dirty="0">
                <a:solidFill>
                  <a:prstClr val="black"/>
                </a:solidFill>
                <a:latin typeface="ＭＳ 明朝" panose="02020609040205080304" pitchFamily="17" charset="-128"/>
                <a:ea typeface="ＭＳ 明朝" panose="02020609040205080304" pitchFamily="17" charset="-128"/>
              </a:rPr>
              <a:t>システム「</a:t>
            </a:r>
            <a:r>
              <a:rPr lang="en-US" altLang="ja-JP" sz="802" dirty="0">
                <a:solidFill>
                  <a:prstClr val="black"/>
                </a:solidFill>
                <a:latin typeface="ＭＳ 明朝" panose="02020609040205080304" pitchFamily="17" charset="-128"/>
                <a:ea typeface="ＭＳ 明朝" panose="02020609040205080304" pitchFamily="17" charset="-128"/>
              </a:rPr>
              <a:t>2025</a:t>
            </a:r>
            <a:r>
              <a:rPr lang="ja-JP" altLang="en-US" sz="802" dirty="0">
                <a:solidFill>
                  <a:prstClr val="black"/>
                </a:solidFill>
                <a:latin typeface="ＭＳ 明朝" panose="02020609040205080304" pitchFamily="17" charset="-128"/>
                <a:ea typeface="ＭＳ 明朝" panose="02020609040205080304" pitchFamily="17" charset="-128"/>
              </a:rPr>
              <a:t>年の崖」の克服と</a:t>
            </a:r>
            <a:r>
              <a:rPr lang="en-US" altLang="ja-JP" sz="802" dirty="0">
                <a:solidFill>
                  <a:prstClr val="black"/>
                </a:solidFill>
                <a:latin typeface="ＭＳ 明朝" panose="02020609040205080304" pitchFamily="17" charset="-128"/>
                <a:ea typeface="ＭＳ 明朝" panose="02020609040205080304" pitchFamily="17" charset="-128"/>
              </a:rPr>
              <a:t>DX</a:t>
            </a:r>
            <a:r>
              <a:rPr lang="ja-JP" altLang="en-US" sz="802" dirty="0">
                <a:solidFill>
                  <a:prstClr val="black"/>
                </a:solidFill>
                <a:latin typeface="ＭＳ 明朝" panose="02020609040205080304" pitchFamily="17" charset="-128"/>
                <a:ea typeface="ＭＳ 明朝" panose="02020609040205080304" pitchFamily="17" charset="-128"/>
              </a:rPr>
              <a:t>の本格的な展開～」における指摘等を踏まえ、経営者や事業部門から</a:t>
            </a:r>
            <a:r>
              <a:rPr lang="en-US" altLang="ja-JP" sz="802" dirty="0">
                <a:solidFill>
                  <a:prstClr val="black"/>
                </a:solidFill>
                <a:latin typeface="ＭＳ 明朝" panose="02020609040205080304" pitchFamily="17" charset="-128"/>
                <a:ea typeface="ＭＳ 明朝" panose="02020609040205080304" pitchFamily="17" charset="-128"/>
              </a:rPr>
              <a:t>IT</a:t>
            </a:r>
            <a:r>
              <a:rPr lang="ja-JP" altLang="en-US" sz="802" dirty="0">
                <a:solidFill>
                  <a:prstClr val="black"/>
                </a:solidFill>
                <a:latin typeface="ＭＳ 明朝" panose="02020609040205080304" pitchFamily="17" charset="-128"/>
                <a:ea typeface="ＭＳ 明朝" panose="02020609040205080304" pitchFamily="17" charset="-128"/>
              </a:rPr>
              <a:t>部門までが現状の課題認識を共有し、</a:t>
            </a:r>
            <a:r>
              <a:rPr lang="en-US" altLang="ja-JP" sz="802" dirty="0">
                <a:solidFill>
                  <a:prstClr val="black"/>
                </a:solidFill>
                <a:latin typeface="ＭＳ 明朝" panose="02020609040205080304" pitchFamily="17" charset="-128"/>
                <a:ea typeface="ＭＳ 明朝" panose="02020609040205080304" pitchFamily="17" charset="-128"/>
              </a:rPr>
              <a:t>DX</a:t>
            </a:r>
            <a:r>
              <a:rPr lang="ja-JP" altLang="en-US" sz="802" dirty="0">
                <a:solidFill>
                  <a:prstClr val="black"/>
                </a:solidFill>
                <a:latin typeface="ＭＳ 明朝" panose="02020609040205080304" pitchFamily="17" charset="-128"/>
                <a:ea typeface="ＭＳ 明朝" panose="02020609040205080304" pitchFamily="17" charset="-128"/>
              </a:rPr>
              <a:t>に向けたアクションを遂行するためのアセスメントに資するものとして「</a:t>
            </a:r>
            <a:r>
              <a:rPr lang="en-US" altLang="ja-JP" sz="802" dirty="0">
                <a:solidFill>
                  <a:prstClr val="black"/>
                </a:solidFill>
                <a:latin typeface="ＭＳ 明朝" panose="02020609040205080304" pitchFamily="17" charset="-128"/>
                <a:ea typeface="ＭＳ 明朝" panose="02020609040205080304" pitchFamily="17" charset="-128"/>
              </a:rPr>
              <a:t>DX</a:t>
            </a:r>
            <a:r>
              <a:rPr lang="ja-JP" altLang="en-US" sz="802" dirty="0">
                <a:solidFill>
                  <a:prstClr val="black"/>
                </a:solidFill>
                <a:latin typeface="ＭＳ 明朝" panose="02020609040205080304" pitchFamily="17" charset="-128"/>
                <a:ea typeface="ＭＳ 明朝" panose="02020609040205080304" pitchFamily="17" charset="-128"/>
              </a:rPr>
              <a:t>推進指標」が策定されました。本講演では、</a:t>
            </a:r>
            <a:r>
              <a:rPr lang="en-US" altLang="ja-JP" sz="802" dirty="0">
                <a:solidFill>
                  <a:prstClr val="black"/>
                </a:solidFill>
                <a:latin typeface="ＭＳ 明朝" panose="02020609040205080304" pitchFamily="17" charset="-128"/>
                <a:ea typeface="ＭＳ 明朝" panose="02020609040205080304" pitchFamily="17" charset="-128"/>
              </a:rPr>
              <a:t>DX</a:t>
            </a:r>
            <a:r>
              <a:rPr lang="ja-JP" altLang="en-US" sz="802" dirty="0">
                <a:solidFill>
                  <a:prstClr val="black"/>
                </a:solidFill>
                <a:latin typeface="ＭＳ 明朝" panose="02020609040205080304" pitchFamily="17" charset="-128"/>
                <a:ea typeface="ＭＳ 明朝" panose="02020609040205080304" pitchFamily="17" charset="-128"/>
              </a:rPr>
              <a:t>レポートの要点、</a:t>
            </a:r>
            <a:r>
              <a:rPr lang="en-US" altLang="ja-JP" sz="802" dirty="0">
                <a:solidFill>
                  <a:prstClr val="black"/>
                </a:solidFill>
                <a:latin typeface="ＭＳ 明朝" panose="02020609040205080304" pitchFamily="17" charset="-128"/>
                <a:ea typeface="ＭＳ 明朝" panose="02020609040205080304" pitchFamily="17" charset="-128"/>
              </a:rPr>
              <a:t>DX</a:t>
            </a:r>
            <a:r>
              <a:rPr lang="ja-JP" altLang="en-US" sz="802" dirty="0">
                <a:solidFill>
                  <a:prstClr val="black"/>
                </a:solidFill>
                <a:latin typeface="ＭＳ 明朝" panose="02020609040205080304" pitchFamily="17" charset="-128"/>
                <a:ea typeface="ＭＳ 明朝" panose="02020609040205080304" pitchFamily="17" charset="-128"/>
              </a:rPr>
              <a:t>の基礎知識、デジタルビジネスエコシステムの事例、</a:t>
            </a:r>
            <a:r>
              <a:rPr lang="en-US" altLang="ja-JP" sz="802" dirty="0">
                <a:solidFill>
                  <a:prstClr val="black"/>
                </a:solidFill>
                <a:latin typeface="ＭＳ 明朝" panose="02020609040205080304" pitchFamily="17" charset="-128"/>
                <a:ea typeface="ＭＳ 明朝" panose="02020609040205080304" pitchFamily="17" charset="-128"/>
              </a:rPr>
              <a:t>DX</a:t>
            </a:r>
            <a:r>
              <a:rPr lang="ja-JP" altLang="en-US" sz="802" dirty="0">
                <a:solidFill>
                  <a:prstClr val="black"/>
                </a:solidFill>
                <a:latin typeface="ＭＳ 明朝" panose="02020609040205080304" pitchFamily="17" charset="-128"/>
                <a:ea typeface="ＭＳ 明朝" panose="02020609040205080304" pitchFamily="17" charset="-128"/>
              </a:rPr>
              <a:t>推進指標の要点を解説します。</a:t>
            </a:r>
          </a:p>
          <a:p>
            <a:pPr defTabSz="886913"/>
            <a:endParaRPr lang="ja-JP" altLang="en-US" sz="802" dirty="0">
              <a:solidFill>
                <a:prstClr val="black"/>
              </a:solidFill>
              <a:latin typeface="ＭＳ 明朝" panose="02020609040205080304" pitchFamily="17" charset="-128"/>
              <a:ea typeface="ＭＳ 明朝" panose="02020609040205080304" pitchFamily="17" charset="-128"/>
            </a:endParaRPr>
          </a:p>
        </p:txBody>
      </p:sp>
      <p:sp>
        <p:nvSpPr>
          <p:cNvPr id="10" name="テキスト ボックス 9"/>
          <p:cNvSpPr txBox="1"/>
          <p:nvPr/>
        </p:nvSpPr>
        <p:spPr>
          <a:xfrm>
            <a:off x="488567" y="3268588"/>
            <a:ext cx="848534" cy="236219"/>
          </a:xfrm>
          <a:prstGeom prst="rect">
            <a:avLst/>
          </a:prstGeom>
          <a:noFill/>
        </p:spPr>
        <p:txBody>
          <a:bodyPr wrap="square" rtlCol="0">
            <a:spAutoFit/>
          </a:bodyPr>
          <a:lstStyle/>
          <a:p>
            <a:pPr defTabSz="886913"/>
            <a:r>
              <a:rPr lang="ja-JP" altLang="en-US" sz="935" b="1" dirty="0">
                <a:solidFill>
                  <a:prstClr val="black"/>
                </a:solidFill>
                <a:latin typeface="ＭＳ Ｐゴシック" panose="020B0600070205080204" pitchFamily="50" charset="-128"/>
                <a:ea typeface="ＭＳ Ｐゴシック" panose="020B0600070205080204" pitchFamily="50" charset="-128"/>
              </a:rPr>
              <a:t>講師紹介</a:t>
            </a:r>
          </a:p>
        </p:txBody>
      </p:sp>
      <p:graphicFrame>
        <p:nvGraphicFramePr>
          <p:cNvPr id="43" name="表 42"/>
          <p:cNvGraphicFramePr>
            <a:graphicFrameLocks noGrp="1"/>
          </p:cNvGraphicFramePr>
          <p:nvPr>
            <p:extLst>
              <p:ext uri="{D42A27DB-BD31-4B8C-83A1-F6EECF244321}">
                <p14:modId xmlns:p14="http://schemas.microsoft.com/office/powerpoint/2010/main" val="801641223"/>
              </p:ext>
            </p:extLst>
          </p:nvPr>
        </p:nvGraphicFramePr>
        <p:xfrm>
          <a:off x="419844" y="6047857"/>
          <a:ext cx="6106516" cy="1707960"/>
        </p:xfrm>
        <a:graphic>
          <a:graphicData uri="http://schemas.openxmlformats.org/drawingml/2006/table">
            <a:tbl>
              <a:tblPr firstRow="1" bandRow="1">
                <a:tableStyleId>{E8B1032C-EA38-4F05-BA0D-38AFFFC7BED3}</a:tableStyleId>
              </a:tblPr>
              <a:tblGrid>
                <a:gridCol w="5018503">
                  <a:extLst>
                    <a:ext uri="{9D8B030D-6E8A-4147-A177-3AD203B41FA5}">
                      <a16:colId xmlns:a16="http://schemas.microsoft.com/office/drawing/2014/main" val="2108770515"/>
                    </a:ext>
                  </a:extLst>
                </a:gridCol>
                <a:gridCol w="1088013">
                  <a:extLst>
                    <a:ext uri="{9D8B030D-6E8A-4147-A177-3AD203B41FA5}">
                      <a16:colId xmlns:a16="http://schemas.microsoft.com/office/drawing/2014/main" val="3610574166"/>
                    </a:ext>
                  </a:extLst>
                </a:gridCol>
              </a:tblGrid>
              <a:tr h="317904">
                <a:tc>
                  <a:txBody>
                    <a:bodyPr/>
                    <a:lstStyle/>
                    <a:p>
                      <a:pPr marL="0" marR="0" lvl="0" indent="0" algn="l" defTabSz="759631" rtl="0" eaLnBrk="1" fontAlgn="auto" latinLnBrk="0" hangingPunct="1">
                        <a:lnSpc>
                          <a:spcPct val="100000"/>
                        </a:lnSpc>
                        <a:spcBef>
                          <a:spcPts val="0"/>
                        </a:spcBef>
                        <a:spcAft>
                          <a:spcPts val="0"/>
                        </a:spcAft>
                        <a:buClrTx/>
                        <a:buSzTx/>
                        <a:buFontTx/>
                        <a:buNone/>
                        <a:tabLst/>
                        <a:defRPr/>
                      </a:pPr>
                      <a:r>
                        <a:rPr kumimoji="1" lang="en-US" altLang="ja-JP" sz="800" b="0" kern="1200" dirty="0" smtClean="0">
                          <a:effectLst/>
                        </a:rPr>
                        <a:t>AI</a:t>
                      </a:r>
                      <a:r>
                        <a:rPr kumimoji="1" lang="ja-JP" altLang="en-US" sz="800" b="0" kern="1200" dirty="0" smtClean="0">
                          <a:effectLst/>
                        </a:rPr>
                        <a:t>を活用し手書き帳票をデータ化する</a:t>
                      </a:r>
                      <a:r>
                        <a:rPr kumimoji="1" lang="en-US" altLang="ja-JP" sz="800" b="0" kern="1200" dirty="0" smtClean="0">
                          <a:effectLst/>
                        </a:rPr>
                        <a:t>OCR</a:t>
                      </a:r>
                      <a:r>
                        <a:rPr kumimoji="1" lang="ja-JP" altLang="en-US" sz="800" b="0" kern="1200" dirty="0" smtClean="0">
                          <a:effectLst/>
                        </a:rPr>
                        <a:t>サービス「</a:t>
                      </a:r>
                      <a:r>
                        <a:rPr kumimoji="1" lang="en-US" altLang="ja-JP" sz="800" b="0" kern="1200" dirty="0" smtClean="0">
                          <a:effectLst/>
                        </a:rPr>
                        <a:t>AI</a:t>
                      </a:r>
                      <a:r>
                        <a:rPr kumimoji="1" lang="ja-JP" altLang="en-US" sz="800" b="0" kern="1200" dirty="0" smtClean="0">
                          <a:effectLst/>
                        </a:rPr>
                        <a:t>よみと～る」、防災啓発行動示唆アルゴリズムを活用し防災啓発・災害情報提供に特化したサイネージサービス「</a:t>
                      </a:r>
                      <a:r>
                        <a:rPr kumimoji="1" lang="en-US" altLang="ja-JP" sz="800" b="0" kern="1200" dirty="0" smtClean="0">
                          <a:effectLst/>
                        </a:rPr>
                        <a:t>City Watch</a:t>
                      </a:r>
                      <a:r>
                        <a:rPr kumimoji="1" lang="ja-JP" altLang="en-US" sz="800" b="0" kern="1200" dirty="0" smtClean="0">
                          <a:effectLst/>
                        </a:rPr>
                        <a:t>サイネージ」</a:t>
                      </a:r>
                      <a:endParaRPr kumimoji="1" lang="ja-JP" altLang="en-US" sz="800" b="0" dirty="0">
                        <a:solidFill>
                          <a:schemeClr val="tx1"/>
                        </a:solidFill>
                        <a:latin typeface="+mn-ea"/>
                        <a:ea typeface="+mn-ea"/>
                      </a:endParaRPr>
                    </a:p>
                  </a:txBody>
                  <a:tcPr marL="81459" marR="81459" marT="40730" marB="40730"/>
                </a:tc>
                <a:tc>
                  <a:txBody>
                    <a:bodyPr/>
                    <a:lstStyle/>
                    <a:p>
                      <a:r>
                        <a:rPr kumimoji="1" lang="ja-JP" altLang="ja-JP" sz="800" b="0" kern="1200" dirty="0">
                          <a:effectLst/>
                        </a:rPr>
                        <a:t>東日本電信電話</a:t>
                      </a:r>
                      <a:r>
                        <a:rPr kumimoji="1" lang="en-US" altLang="ja-JP" sz="800" b="0" kern="1200" dirty="0">
                          <a:effectLst/>
                        </a:rPr>
                        <a:t>(</a:t>
                      </a:r>
                      <a:r>
                        <a:rPr kumimoji="1" lang="ja-JP" altLang="ja-JP" sz="800" b="0" kern="1200" dirty="0">
                          <a:effectLst/>
                        </a:rPr>
                        <a:t>株</a:t>
                      </a:r>
                      <a:r>
                        <a:rPr kumimoji="1" lang="en-US" altLang="ja-JP" sz="800" b="0" kern="1200" dirty="0" smtClean="0">
                          <a:effectLst/>
                        </a:rPr>
                        <a:t>)</a:t>
                      </a:r>
                      <a:endParaRPr kumimoji="1" lang="ja-JP" altLang="en-US" sz="800" b="0" dirty="0">
                        <a:latin typeface="+mn-ea"/>
                        <a:ea typeface="+mn-ea"/>
                      </a:endParaRPr>
                    </a:p>
                  </a:txBody>
                  <a:tcPr marL="81459" marR="81459" marT="40730" marB="40730"/>
                </a:tc>
                <a:extLst>
                  <a:ext uri="{0D108BD9-81ED-4DB2-BD59-A6C34878D82A}">
                    <a16:rowId xmlns:a16="http://schemas.microsoft.com/office/drawing/2014/main" val="669773007"/>
                  </a:ext>
                </a:extLst>
              </a:tr>
              <a:tr h="199682">
                <a:tc>
                  <a:txBody>
                    <a:bodyPr/>
                    <a:lstStyle/>
                    <a:p>
                      <a:pPr marL="0" marR="0" lvl="0" indent="0" algn="l" defTabSz="759631" rtl="0" eaLnBrk="1" fontAlgn="auto" latinLnBrk="0" hangingPunct="1">
                        <a:lnSpc>
                          <a:spcPct val="100000"/>
                        </a:lnSpc>
                        <a:spcBef>
                          <a:spcPts val="0"/>
                        </a:spcBef>
                        <a:spcAft>
                          <a:spcPts val="0"/>
                        </a:spcAft>
                        <a:buClrTx/>
                        <a:buSzTx/>
                        <a:buFontTx/>
                        <a:buNone/>
                        <a:tabLst/>
                        <a:defRPr/>
                      </a:pPr>
                      <a:r>
                        <a:rPr kumimoji="1" lang="ja-JP" altLang="en-US" sz="800" kern="1200" dirty="0" smtClean="0">
                          <a:effectLst/>
                        </a:rPr>
                        <a:t>質問と回答の一覧表をもとに、簡単にチャットボットの作成・運用ができる「ドコモ</a:t>
                      </a:r>
                      <a:r>
                        <a:rPr kumimoji="1" lang="en-US" altLang="ja-JP" sz="800" kern="1200" dirty="0" smtClean="0">
                          <a:effectLst/>
                        </a:rPr>
                        <a:t>AI</a:t>
                      </a:r>
                      <a:r>
                        <a:rPr kumimoji="1" lang="ja-JP" altLang="en-US" sz="800" kern="1200" dirty="0" smtClean="0">
                          <a:effectLst/>
                        </a:rPr>
                        <a:t>エージェント</a:t>
                      </a:r>
                      <a:r>
                        <a:rPr kumimoji="1" lang="en-US" altLang="ja-JP" sz="800" kern="1200" dirty="0" smtClean="0">
                          <a:effectLst/>
                        </a:rPr>
                        <a:t>API FAQ</a:t>
                      </a:r>
                      <a:r>
                        <a:rPr kumimoji="1" lang="ja-JP" altLang="en-US" sz="800" kern="1200" dirty="0" smtClean="0">
                          <a:effectLst/>
                        </a:rPr>
                        <a:t>チャットボット」</a:t>
                      </a:r>
                      <a:endParaRPr kumimoji="1" lang="ja-JP" altLang="en-US" sz="800" b="0" dirty="0">
                        <a:latin typeface="+mn-ea"/>
                        <a:ea typeface="+mn-ea"/>
                      </a:endParaRPr>
                    </a:p>
                  </a:txBody>
                  <a:tcPr marL="81459" marR="81459" marT="40730" marB="40730"/>
                </a:tc>
                <a:tc>
                  <a:txBody>
                    <a:bodyPr/>
                    <a:lstStyle/>
                    <a:p>
                      <a:r>
                        <a:rPr kumimoji="1" lang="en-US" altLang="ja-JP" sz="800" kern="1200" dirty="0">
                          <a:effectLst/>
                        </a:rPr>
                        <a:t>(</a:t>
                      </a:r>
                      <a:r>
                        <a:rPr kumimoji="1" lang="ja-JP" altLang="ja-JP" sz="800" kern="1200" dirty="0">
                          <a:effectLst/>
                        </a:rPr>
                        <a:t>株</a:t>
                      </a:r>
                      <a:r>
                        <a:rPr kumimoji="1" lang="en-US" altLang="ja-JP" sz="800" kern="1200" dirty="0">
                          <a:effectLst/>
                        </a:rPr>
                        <a:t>)NTT</a:t>
                      </a:r>
                      <a:r>
                        <a:rPr kumimoji="1" lang="ja-JP" altLang="ja-JP" sz="800" kern="1200" dirty="0" smtClean="0">
                          <a:effectLst/>
                        </a:rPr>
                        <a:t>ドコモ</a:t>
                      </a:r>
                      <a:endParaRPr kumimoji="1" lang="ja-JP" altLang="en-US" sz="800" b="0" dirty="0">
                        <a:latin typeface="+mn-ea"/>
                        <a:ea typeface="+mn-ea"/>
                      </a:endParaRPr>
                    </a:p>
                  </a:txBody>
                  <a:tcPr marL="81459" marR="81459" marT="40730" marB="40730"/>
                </a:tc>
                <a:extLst>
                  <a:ext uri="{0D108BD9-81ED-4DB2-BD59-A6C34878D82A}">
                    <a16:rowId xmlns:a16="http://schemas.microsoft.com/office/drawing/2014/main" val="111393698"/>
                  </a:ext>
                </a:extLst>
              </a:tr>
              <a:tr h="317904">
                <a:tc>
                  <a:txBody>
                    <a:bodyPr/>
                    <a:lstStyle/>
                    <a:p>
                      <a:r>
                        <a:rPr kumimoji="1" lang="ja-JP" altLang="en-US" sz="800" kern="1200" dirty="0" smtClean="0">
                          <a:effectLst/>
                        </a:rPr>
                        <a:t>組織の持つ有益な情報・知識（ナレッジ）を一元管理する</a:t>
                      </a:r>
                      <a:r>
                        <a:rPr kumimoji="1" lang="ja-JP" altLang="ja-JP" sz="800" kern="1200" dirty="0" smtClean="0">
                          <a:effectLst/>
                        </a:rPr>
                        <a:t>ナレッジマネジメントシステム</a:t>
                      </a:r>
                      <a:r>
                        <a:rPr kumimoji="1" lang="ja-JP" altLang="ja-JP" sz="800" kern="1200" dirty="0">
                          <a:effectLst/>
                        </a:rPr>
                        <a:t>「</a:t>
                      </a:r>
                      <a:r>
                        <a:rPr kumimoji="1" lang="en-US" altLang="ja-JP" sz="800" kern="1200" dirty="0">
                          <a:effectLst/>
                        </a:rPr>
                        <a:t>SmartKMS</a:t>
                      </a:r>
                      <a:r>
                        <a:rPr kumimoji="1" lang="ja-JP" altLang="ja-JP" sz="800" kern="1200" dirty="0" smtClean="0">
                          <a:effectLst/>
                        </a:rPr>
                        <a:t>」</a:t>
                      </a:r>
                      <a:r>
                        <a:rPr kumimoji="1" lang="ja-JP" altLang="en-US" sz="800" kern="1200" dirty="0" smtClean="0">
                          <a:effectLst/>
                        </a:rPr>
                        <a:t>、音声や映像から、人の発話や行動の意図・状況を理解し、人々の活動をアシストする「</a:t>
                      </a:r>
                      <a:r>
                        <a:rPr kumimoji="1" lang="en-US" altLang="ja-JP" sz="800" kern="1200" dirty="0" smtClean="0">
                          <a:effectLst/>
                        </a:rPr>
                        <a:t>Recaius</a:t>
                      </a:r>
                      <a:r>
                        <a:rPr kumimoji="1" lang="ja-JP" altLang="en-US" sz="800" kern="1200" dirty="0" smtClean="0">
                          <a:effectLst/>
                        </a:rPr>
                        <a:t>」</a:t>
                      </a:r>
                      <a:endParaRPr kumimoji="1" lang="ja-JP" altLang="en-US" sz="800" b="0" dirty="0">
                        <a:latin typeface="+mn-ea"/>
                        <a:ea typeface="+mn-ea"/>
                      </a:endParaRPr>
                    </a:p>
                  </a:txBody>
                  <a:tcPr marL="81459" marR="81459" marT="40730" marB="40730"/>
                </a:tc>
                <a:tc>
                  <a:txBody>
                    <a:bodyPr/>
                    <a:lstStyle/>
                    <a:p>
                      <a:r>
                        <a:rPr kumimoji="1" lang="en-US" altLang="ja-JP" sz="800" kern="1200" dirty="0">
                          <a:effectLst/>
                        </a:rPr>
                        <a:t>(</a:t>
                      </a:r>
                      <a:r>
                        <a:rPr kumimoji="1" lang="ja-JP" altLang="ja-JP" sz="800" kern="1200" dirty="0">
                          <a:effectLst/>
                        </a:rPr>
                        <a:t>株</a:t>
                      </a:r>
                      <a:r>
                        <a:rPr kumimoji="1" lang="en-US" altLang="ja-JP" sz="800" kern="1200" dirty="0">
                          <a:effectLst/>
                        </a:rPr>
                        <a:t>)</a:t>
                      </a:r>
                      <a:r>
                        <a:rPr kumimoji="1" lang="ja-JP" altLang="ja-JP" sz="800" kern="1200" dirty="0">
                          <a:effectLst/>
                        </a:rPr>
                        <a:t>電算</a:t>
                      </a:r>
                      <a:endParaRPr kumimoji="1" lang="ja-JP" altLang="en-US" sz="800" b="0" dirty="0">
                        <a:latin typeface="+mn-ea"/>
                        <a:ea typeface="+mn-ea"/>
                      </a:endParaRPr>
                    </a:p>
                  </a:txBody>
                  <a:tcPr marL="81459" marR="81459" marT="40730" marB="40730"/>
                </a:tc>
                <a:extLst>
                  <a:ext uri="{0D108BD9-81ED-4DB2-BD59-A6C34878D82A}">
                    <a16:rowId xmlns:a16="http://schemas.microsoft.com/office/drawing/2014/main" val="469996306"/>
                  </a:ext>
                </a:extLst>
              </a:tr>
              <a:tr h="317904">
                <a:tc>
                  <a:txBody>
                    <a:bodyPr/>
                    <a:lstStyle/>
                    <a:p>
                      <a:pPr marL="0" marR="0" lvl="0" indent="0" algn="l" defTabSz="759631" rtl="0" eaLnBrk="1" fontAlgn="auto" latinLnBrk="0" hangingPunct="1">
                        <a:lnSpc>
                          <a:spcPct val="100000"/>
                        </a:lnSpc>
                        <a:spcBef>
                          <a:spcPts val="0"/>
                        </a:spcBef>
                        <a:spcAft>
                          <a:spcPts val="0"/>
                        </a:spcAft>
                        <a:buClrTx/>
                        <a:buSzTx/>
                        <a:buFontTx/>
                        <a:buNone/>
                        <a:tabLst/>
                        <a:defRPr/>
                      </a:pPr>
                      <a:r>
                        <a:rPr kumimoji="1" lang="ja-JP" altLang="en-US" sz="800" kern="1200" dirty="0" smtClean="0">
                          <a:effectLst/>
                        </a:rPr>
                        <a:t>帳票や書類等の文字を認識し、データ化する「</a:t>
                      </a:r>
                      <a:r>
                        <a:rPr kumimoji="1" lang="en-US" altLang="ja-JP" sz="800" kern="1200" dirty="0" smtClean="0">
                          <a:effectLst/>
                        </a:rPr>
                        <a:t>AIRead</a:t>
                      </a:r>
                      <a:r>
                        <a:rPr kumimoji="1" lang="ja-JP" altLang="en-US" sz="800" kern="1200" dirty="0" smtClean="0">
                          <a:effectLst/>
                        </a:rPr>
                        <a:t>」、音声自動文字起こしツール「</a:t>
                      </a:r>
                      <a:r>
                        <a:rPr kumimoji="1" lang="en-US" altLang="ja-JP" sz="800" kern="1200" dirty="0" smtClean="0">
                          <a:effectLst/>
                        </a:rPr>
                        <a:t>Smart</a:t>
                      </a:r>
                      <a:r>
                        <a:rPr kumimoji="1" lang="ja-JP" altLang="en-US" sz="800" kern="1200" dirty="0" smtClean="0">
                          <a:effectLst/>
                        </a:rPr>
                        <a:t>書記」、窓口改革ソリューション「ゆびナビぷらす」</a:t>
                      </a:r>
                      <a:endParaRPr kumimoji="1" lang="ja-JP" altLang="en-US" sz="800" b="0" dirty="0">
                        <a:solidFill>
                          <a:schemeClr val="tx1"/>
                        </a:solidFill>
                        <a:latin typeface="+mn-ea"/>
                        <a:ea typeface="+mn-ea"/>
                      </a:endParaRPr>
                    </a:p>
                  </a:txBody>
                  <a:tcPr marL="81459" marR="81459" marT="40730" marB="40730"/>
                </a:tc>
                <a:tc>
                  <a:txBody>
                    <a:bodyPr/>
                    <a:lstStyle/>
                    <a:p>
                      <a:r>
                        <a:rPr kumimoji="1" lang="en-US" altLang="ja-JP" sz="800" kern="1200" dirty="0">
                          <a:effectLst/>
                        </a:rPr>
                        <a:t>(</a:t>
                      </a:r>
                      <a:r>
                        <a:rPr kumimoji="1" lang="ja-JP" altLang="ja-JP" sz="800" kern="1200" dirty="0">
                          <a:effectLst/>
                        </a:rPr>
                        <a:t>株</a:t>
                      </a:r>
                      <a:r>
                        <a:rPr kumimoji="1" lang="en-US" altLang="ja-JP" sz="800" kern="1200" dirty="0">
                          <a:effectLst/>
                        </a:rPr>
                        <a:t>)BSN</a:t>
                      </a:r>
                      <a:r>
                        <a:rPr kumimoji="1" lang="ja-JP" altLang="ja-JP" sz="800" kern="1200" dirty="0">
                          <a:effectLst/>
                        </a:rPr>
                        <a:t>アイネット</a:t>
                      </a:r>
                      <a:endParaRPr kumimoji="1" lang="ja-JP" altLang="en-US" sz="800" b="0" dirty="0">
                        <a:latin typeface="+mn-ea"/>
                        <a:ea typeface="+mn-ea"/>
                      </a:endParaRPr>
                    </a:p>
                  </a:txBody>
                  <a:tcPr marL="81459" marR="81459" marT="40730" marB="40730"/>
                </a:tc>
                <a:extLst>
                  <a:ext uri="{0D108BD9-81ED-4DB2-BD59-A6C34878D82A}">
                    <a16:rowId xmlns:a16="http://schemas.microsoft.com/office/drawing/2014/main" val="1351969528"/>
                  </a:ext>
                </a:extLst>
              </a:tr>
              <a:tr h="199682">
                <a:tc>
                  <a:txBody>
                    <a:bodyPr/>
                    <a:lstStyle/>
                    <a:p>
                      <a:r>
                        <a:rPr kumimoji="1" lang="en-US" altLang="ja-JP" sz="800" kern="1200" dirty="0" smtClean="0">
                          <a:effectLst/>
                        </a:rPr>
                        <a:t>AI</a:t>
                      </a:r>
                      <a:r>
                        <a:rPr kumimoji="1" lang="ja-JP" altLang="en-US" sz="800" kern="1200" smtClean="0">
                          <a:effectLst/>
                        </a:rPr>
                        <a:t>議事録作成支援システム「</a:t>
                      </a:r>
                      <a:r>
                        <a:rPr kumimoji="1" lang="en-US" altLang="ja-JP" sz="800" kern="1200" dirty="0" smtClean="0">
                          <a:effectLst/>
                        </a:rPr>
                        <a:t>TalkVisible</a:t>
                      </a:r>
                      <a:r>
                        <a:rPr kumimoji="1" lang="ja-JP" altLang="en-US" sz="800" kern="1200" dirty="0" smtClean="0">
                          <a:effectLst/>
                        </a:rPr>
                        <a:t>」、体操競技の採点を補助するスポーツ</a:t>
                      </a:r>
                      <a:r>
                        <a:rPr kumimoji="1" lang="en-US" altLang="ja-JP" sz="800" kern="1200" dirty="0" smtClean="0">
                          <a:effectLst/>
                        </a:rPr>
                        <a:t>3D</a:t>
                      </a:r>
                      <a:r>
                        <a:rPr kumimoji="1" lang="ja-JP" altLang="en-US" sz="800" kern="1200" dirty="0" smtClean="0">
                          <a:effectLst/>
                        </a:rPr>
                        <a:t>センシングの紹介</a:t>
                      </a:r>
                    </a:p>
                  </a:txBody>
                  <a:tcPr marL="81459" marR="81459" marT="40730" marB="40730"/>
                </a:tc>
                <a:tc>
                  <a:txBody>
                    <a:bodyPr/>
                    <a:lstStyle/>
                    <a:p>
                      <a:r>
                        <a:rPr kumimoji="1" lang="ja-JP" altLang="ja-JP" sz="800" kern="1200" dirty="0">
                          <a:effectLst/>
                        </a:rPr>
                        <a:t>富士通</a:t>
                      </a:r>
                      <a:r>
                        <a:rPr kumimoji="1" lang="en-US" altLang="ja-JP" sz="800" kern="1200" dirty="0">
                          <a:effectLst/>
                        </a:rPr>
                        <a:t>(</a:t>
                      </a:r>
                      <a:r>
                        <a:rPr kumimoji="1" lang="ja-JP" altLang="ja-JP" sz="800" kern="1200" dirty="0">
                          <a:effectLst/>
                        </a:rPr>
                        <a:t>株</a:t>
                      </a:r>
                      <a:r>
                        <a:rPr kumimoji="1" lang="en-US" altLang="ja-JP" sz="800" kern="1200" dirty="0">
                          <a:effectLst/>
                        </a:rPr>
                        <a:t>)</a:t>
                      </a:r>
                      <a:endParaRPr kumimoji="1" lang="ja-JP" altLang="en-US" sz="800" b="0" dirty="0">
                        <a:latin typeface="+mn-ea"/>
                        <a:ea typeface="+mn-ea"/>
                      </a:endParaRPr>
                    </a:p>
                  </a:txBody>
                  <a:tcPr marL="81459" marR="81459" marT="40730" marB="40730"/>
                </a:tc>
                <a:extLst>
                  <a:ext uri="{0D108BD9-81ED-4DB2-BD59-A6C34878D82A}">
                    <a16:rowId xmlns:a16="http://schemas.microsoft.com/office/drawing/2014/main" val="3917176561"/>
                  </a:ext>
                </a:extLst>
              </a:tr>
              <a:tr h="199682">
                <a:tc>
                  <a:txBody>
                    <a:bodyPr/>
                    <a:lstStyle/>
                    <a:p>
                      <a:r>
                        <a:rPr kumimoji="1" lang="en-US" altLang="ja-JP" sz="800" kern="1200" dirty="0" smtClean="0">
                          <a:effectLst/>
                        </a:rPr>
                        <a:t>DX</a:t>
                      </a:r>
                      <a:r>
                        <a:rPr kumimoji="1" lang="ja-JP" altLang="en-US" sz="800" kern="1200" dirty="0" smtClean="0">
                          <a:effectLst/>
                        </a:rPr>
                        <a:t>を実現する顔認証技術「 </a:t>
                      </a:r>
                      <a:r>
                        <a:rPr kumimoji="1" lang="en-US" altLang="ja-JP" sz="800" kern="1200" dirty="0" smtClean="0">
                          <a:effectLst/>
                        </a:rPr>
                        <a:t>NeoFace Access Control</a:t>
                      </a:r>
                      <a:r>
                        <a:rPr kumimoji="1" lang="ja-JP" altLang="en-US" sz="800" kern="1200" dirty="0" smtClean="0">
                          <a:effectLst/>
                        </a:rPr>
                        <a:t>」　　　　</a:t>
                      </a:r>
                      <a:endParaRPr kumimoji="1" lang="ja-JP" altLang="en-US" sz="800" b="0" dirty="0">
                        <a:latin typeface="+mn-ea"/>
                        <a:ea typeface="+mn-ea"/>
                      </a:endParaRPr>
                    </a:p>
                  </a:txBody>
                  <a:tcPr marL="81459" marR="81459" marT="40730" marB="40730"/>
                </a:tc>
                <a:tc>
                  <a:txBody>
                    <a:bodyPr/>
                    <a:lstStyle/>
                    <a:p>
                      <a:r>
                        <a:rPr kumimoji="1" lang="ja-JP" altLang="ja-JP" sz="800" kern="1200" dirty="0">
                          <a:effectLst/>
                        </a:rPr>
                        <a:t>日本電気</a:t>
                      </a:r>
                      <a:r>
                        <a:rPr kumimoji="1" lang="en-US" altLang="ja-JP" sz="800" kern="1200" dirty="0">
                          <a:effectLst/>
                        </a:rPr>
                        <a:t>(</a:t>
                      </a:r>
                      <a:r>
                        <a:rPr kumimoji="1" lang="ja-JP" altLang="ja-JP" sz="800" kern="1200" dirty="0">
                          <a:effectLst/>
                        </a:rPr>
                        <a:t>株</a:t>
                      </a:r>
                      <a:r>
                        <a:rPr kumimoji="1" lang="en-US" altLang="ja-JP" sz="800" kern="1200" dirty="0" smtClean="0">
                          <a:effectLst/>
                        </a:rPr>
                        <a:t>)</a:t>
                      </a:r>
                      <a:endParaRPr kumimoji="1" lang="ja-JP" altLang="en-US" sz="800" b="0" dirty="0">
                        <a:latin typeface="+mn-ea"/>
                        <a:ea typeface="+mn-ea"/>
                      </a:endParaRPr>
                    </a:p>
                  </a:txBody>
                  <a:tcPr marL="81459" marR="81459" marT="40730" marB="40730"/>
                </a:tc>
                <a:extLst>
                  <a:ext uri="{0D108BD9-81ED-4DB2-BD59-A6C34878D82A}">
                    <a16:rowId xmlns:a16="http://schemas.microsoft.com/office/drawing/2014/main" val="679592974"/>
                  </a:ext>
                </a:extLst>
              </a:tr>
            </a:tbl>
          </a:graphicData>
        </a:graphic>
      </p:graphicFrame>
      <p:graphicFrame>
        <p:nvGraphicFramePr>
          <p:cNvPr id="51" name="表 50"/>
          <p:cNvGraphicFramePr>
            <a:graphicFrameLocks noGrp="1"/>
          </p:cNvGraphicFramePr>
          <p:nvPr>
            <p:extLst>
              <p:ext uri="{D42A27DB-BD31-4B8C-83A1-F6EECF244321}">
                <p14:modId xmlns:p14="http://schemas.microsoft.com/office/powerpoint/2010/main" val="1789661717"/>
              </p:ext>
            </p:extLst>
          </p:nvPr>
        </p:nvGraphicFramePr>
        <p:xfrm>
          <a:off x="419844" y="5326337"/>
          <a:ext cx="6106516" cy="407298"/>
        </p:xfrm>
        <a:graphic>
          <a:graphicData uri="http://schemas.openxmlformats.org/drawingml/2006/table">
            <a:tbl>
              <a:tblPr firstRow="1" bandRow="1">
                <a:tableStyleId>{E8B1032C-EA38-4F05-BA0D-38AFFFC7BED3}</a:tableStyleId>
              </a:tblPr>
              <a:tblGrid>
                <a:gridCol w="5018503">
                  <a:extLst>
                    <a:ext uri="{9D8B030D-6E8A-4147-A177-3AD203B41FA5}">
                      <a16:colId xmlns:a16="http://schemas.microsoft.com/office/drawing/2014/main" val="2108770515"/>
                    </a:ext>
                  </a:extLst>
                </a:gridCol>
                <a:gridCol w="1088013">
                  <a:extLst>
                    <a:ext uri="{9D8B030D-6E8A-4147-A177-3AD203B41FA5}">
                      <a16:colId xmlns:a16="http://schemas.microsoft.com/office/drawing/2014/main" val="3610574166"/>
                    </a:ext>
                  </a:extLst>
                </a:gridCol>
              </a:tblGrid>
              <a:tr h="203649">
                <a:tc>
                  <a:txBody>
                    <a:bodyPr/>
                    <a:lstStyle/>
                    <a:p>
                      <a:pPr marL="0" marR="0" lvl="0" indent="0" algn="l" defTabSz="759631" rtl="0" eaLnBrk="1" fontAlgn="auto" latinLnBrk="0" hangingPunct="1">
                        <a:lnSpc>
                          <a:spcPct val="100000"/>
                        </a:lnSpc>
                        <a:spcBef>
                          <a:spcPts val="0"/>
                        </a:spcBef>
                        <a:spcAft>
                          <a:spcPts val="0"/>
                        </a:spcAft>
                        <a:buClrTx/>
                        <a:buSzTx/>
                        <a:buFontTx/>
                        <a:buNone/>
                        <a:tabLst/>
                        <a:defRPr/>
                      </a:pPr>
                      <a:r>
                        <a:rPr kumimoji="1" lang="ja-JP" altLang="en-US" sz="800" b="0" kern="1200" dirty="0" smtClean="0">
                          <a:effectLst/>
                        </a:rPr>
                        <a:t>デジタル</a:t>
                      </a:r>
                      <a:r>
                        <a:rPr kumimoji="1" lang="en-US" altLang="ja-JP" sz="800" b="0" kern="1200" dirty="0" smtClean="0">
                          <a:effectLst/>
                        </a:rPr>
                        <a:t>ID</a:t>
                      </a:r>
                      <a:r>
                        <a:rPr kumimoji="1" lang="ja-JP" altLang="en-US" sz="800" b="0" kern="1200" dirty="0" smtClean="0">
                          <a:effectLst/>
                        </a:rPr>
                        <a:t>活用に関する空港事例等をご説明します。</a:t>
                      </a:r>
                    </a:p>
                  </a:txBody>
                  <a:tcPr marL="81459" marR="81459" marT="40730" marB="40730"/>
                </a:tc>
                <a:tc>
                  <a:txBody>
                    <a:bodyPr/>
                    <a:lstStyle/>
                    <a:p>
                      <a:r>
                        <a:rPr kumimoji="1" lang="ja-JP" altLang="en-US" sz="800" b="0" kern="1200" dirty="0" smtClean="0">
                          <a:effectLst/>
                        </a:rPr>
                        <a:t>日本電気</a:t>
                      </a:r>
                      <a:r>
                        <a:rPr kumimoji="1" lang="en-US" altLang="ja-JP" sz="800" b="0" kern="1200" dirty="0" smtClean="0">
                          <a:effectLst/>
                        </a:rPr>
                        <a:t>(</a:t>
                      </a:r>
                      <a:r>
                        <a:rPr kumimoji="1" lang="ja-JP" altLang="en-US" sz="800" b="0" kern="1200" dirty="0" smtClean="0">
                          <a:effectLst/>
                        </a:rPr>
                        <a:t>株</a:t>
                      </a:r>
                      <a:r>
                        <a:rPr kumimoji="1" lang="en-US" altLang="ja-JP" sz="800" b="0" kern="1200" dirty="0" smtClean="0">
                          <a:effectLst/>
                        </a:rPr>
                        <a:t>)</a:t>
                      </a:r>
                      <a:endParaRPr kumimoji="1" lang="en-US" altLang="ja-JP" sz="800" b="0" kern="1200" dirty="0">
                        <a:effectLst/>
                        <a:latin typeface="+mn-ea"/>
                        <a:ea typeface="+mn-ea"/>
                      </a:endParaRPr>
                    </a:p>
                  </a:txBody>
                  <a:tcPr marL="81459" marR="81459" marT="40730" marB="40730"/>
                </a:tc>
                <a:extLst>
                  <a:ext uri="{0D108BD9-81ED-4DB2-BD59-A6C34878D82A}">
                    <a16:rowId xmlns:a16="http://schemas.microsoft.com/office/drawing/2014/main" val="669773007"/>
                  </a:ext>
                </a:extLst>
              </a:tr>
              <a:tr h="203649">
                <a:tc>
                  <a:txBody>
                    <a:bodyPr/>
                    <a:lstStyle/>
                    <a:p>
                      <a:pPr marL="0" marR="0" lvl="0" indent="0" algn="l" defTabSz="759631" rtl="0" eaLnBrk="1" fontAlgn="auto" latinLnBrk="0" hangingPunct="1">
                        <a:lnSpc>
                          <a:spcPct val="100000"/>
                        </a:lnSpc>
                        <a:spcBef>
                          <a:spcPts val="0"/>
                        </a:spcBef>
                        <a:spcAft>
                          <a:spcPts val="0"/>
                        </a:spcAft>
                        <a:buClrTx/>
                        <a:buSzTx/>
                        <a:buFontTx/>
                        <a:buNone/>
                        <a:tabLst/>
                        <a:defRPr/>
                      </a:pPr>
                      <a:r>
                        <a:rPr kumimoji="1" lang="ja-JP" altLang="en-US" sz="800" dirty="0" smtClean="0"/>
                        <a:t>窓口改革ソリューション「ゆびナビぷらす」を取り組み事例を交えながら紹介します。</a:t>
                      </a:r>
                      <a:endParaRPr kumimoji="1" lang="ja-JP" altLang="en-US" sz="800" b="0" dirty="0">
                        <a:latin typeface="+mn-ea"/>
                        <a:ea typeface="+mn-ea"/>
                      </a:endParaRPr>
                    </a:p>
                  </a:txBody>
                  <a:tcPr marL="81459" marR="81459" marT="40730" marB="40730"/>
                </a:tc>
                <a:tc>
                  <a:txBody>
                    <a:bodyPr/>
                    <a:lstStyle/>
                    <a:p>
                      <a:r>
                        <a:rPr kumimoji="1" lang="en-US" altLang="ja-JP" sz="800" kern="1200" dirty="0" smtClean="0">
                          <a:effectLst/>
                        </a:rPr>
                        <a:t>(</a:t>
                      </a:r>
                      <a:r>
                        <a:rPr kumimoji="1" lang="ja-JP" altLang="en-US" sz="800" kern="1200" dirty="0" smtClean="0">
                          <a:effectLst/>
                        </a:rPr>
                        <a:t>株</a:t>
                      </a:r>
                      <a:r>
                        <a:rPr kumimoji="1" lang="en-US" altLang="ja-JP" sz="800" kern="1200" dirty="0" smtClean="0">
                          <a:effectLst/>
                        </a:rPr>
                        <a:t>)BSN</a:t>
                      </a:r>
                      <a:r>
                        <a:rPr kumimoji="1" lang="ja-JP" altLang="en-US" sz="800" kern="1200" dirty="0" smtClean="0">
                          <a:effectLst/>
                        </a:rPr>
                        <a:t>アイネット</a:t>
                      </a:r>
                      <a:endParaRPr kumimoji="1" lang="ja-JP" altLang="en-US" sz="800" b="0" kern="1200" dirty="0">
                        <a:effectLst/>
                        <a:latin typeface="+mn-ea"/>
                        <a:ea typeface="+mn-ea"/>
                      </a:endParaRPr>
                    </a:p>
                  </a:txBody>
                  <a:tcPr marL="81459" marR="81459" marT="40730" marB="40730"/>
                </a:tc>
                <a:extLst>
                  <a:ext uri="{0D108BD9-81ED-4DB2-BD59-A6C34878D82A}">
                    <a16:rowId xmlns:a16="http://schemas.microsoft.com/office/drawing/2014/main" val="111393698"/>
                  </a:ext>
                </a:extLst>
              </a:tr>
            </a:tbl>
          </a:graphicData>
        </a:graphic>
      </p:graphicFrame>
      <p:grpSp>
        <p:nvGrpSpPr>
          <p:cNvPr id="30" name="グループ化 29"/>
          <p:cNvGrpSpPr/>
          <p:nvPr/>
        </p:nvGrpSpPr>
        <p:grpSpPr>
          <a:xfrm>
            <a:off x="305726" y="384475"/>
            <a:ext cx="6708394" cy="284245"/>
            <a:chOff x="380662" y="3002773"/>
            <a:chExt cx="7273692" cy="484152"/>
          </a:xfrm>
        </p:grpSpPr>
        <p:sp>
          <p:nvSpPr>
            <p:cNvPr id="31" name="角丸四角形 30"/>
            <p:cNvSpPr/>
            <p:nvPr/>
          </p:nvSpPr>
          <p:spPr bwMode="auto">
            <a:xfrm>
              <a:off x="380662" y="3064329"/>
              <a:ext cx="6861966" cy="333725"/>
            </a:xfrm>
            <a:prstGeom prst="roundRect">
              <a:avLst/>
            </a:prstGeom>
            <a:solidFill>
              <a:srgbClr val="FFC000"/>
            </a:solidFill>
          </p:spPr>
          <p:txBody>
            <a:bodyPr wrap="none" numCol="1" rtlCol="0" fromWordArt="1" anchor="ctr">
              <a:prstTxWarp prst="textDoubleWave1">
                <a:avLst>
                  <a:gd name="adj1" fmla="val 6250"/>
                  <a:gd name="adj2" fmla="val -390"/>
                </a:avLst>
              </a:prstTxWarp>
              <a:scene3d>
                <a:camera prst="orthographicFront"/>
                <a:lightRig rig="soft" dir="t">
                  <a:rot lat="0" lon="0" rev="10800000"/>
                </a:lightRig>
              </a:scene3d>
              <a:sp3d>
                <a:bevelT w="27940" h="12700"/>
                <a:contourClr>
                  <a:srgbClr val="DDDDDD"/>
                </a:contourClr>
              </a:sp3d>
            </a:bodyPr>
            <a:lstStyle/>
            <a:p>
              <a:pPr algn="ctr" defTabSz="886913"/>
              <a:endParaRPr lang="ja-JP" altLang="en-US" sz="3920" b="1" i="1" kern="10" spc="134" dirty="0">
                <a:ln w="11430"/>
                <a:solidFill>
                  <a:srgbClr val="F8F8F8"/>
                </a:solidFill>
                <a:effectLst>
                  <a:outerShdw blurRad="38100" dist="38100" dir="2700000" algn="tl">
                    <a:srgbClr val="000000">
                      <a:alpha val="43137"/>
                    </a:srgbClr>
                  </a:outerShdw>
                </a:effectLst>
                <a:latin typeface="ＭＳ Ｐゴシック"/>
                <a:ea typeface="ＭＳ Ｐゴシック"/>
              </a:endParaRPr>
            </a:p>
          </p:txBody>
        </p:sp>
        <p:sp>
          <p:nvSpPr>
            <p:cNvPr id="32" name="テキスト ボックス 31"/>
            <p:cNvSpPr txBox="1"/>
            <p:nvPr/>
          </p:nvSpPr>
          <p:spPr>
            <a:xfrm>
              <a:off x="418648" y="3002773"/>
              <a:ext cx="7235706" cy="484152"/>
            </a:xfrm>
            <a:prstGeom prst="rect">
              <a:avLst/>
            </a:prstGeom>
            <a:noFill/>
          </p:spPr>
          <p:txBody>
            <a:bodyPr wrap="square" rtlCol="0">
              <a:spAutoFit/>
            </a:bodyPr>
            <a:lstStyle/>
            <a:p>
              <a:pPr defTabSz="886913"/>
              <a:r>
                <a:rPr lang="ja-JP" altLang="en-US" sz="1069" b="1" dirty="0">
                  <a:solidFill>
                    <a:prstClr val="black"/>
                  </a:solidFill>
                  <a:latin typeface="MS UI Gothic" panose="020B0600070205080204" pitchFamily="50" charset="-128"/>
                  <a:ea typeface="MS UI Gothic" panose="020B0600070205080204" pitchFamily="50" charset="-128"/>
                </a:rPr>
                <a:t>テーマ：「</a:t>
              </a:r>
              <a:r>
                <a:rPr lang="en-US" altLang="ja-JP" sz="1069" b="1" dirty="0">
                  <a:solidFill>
                    <a:prstClr val="black"/>
                  </a:solidFill>
                  <a:latin typeface="MS UI Gothic" panose="020B0600070205080204" pitchFamily="50" charset="-128"/>
                  <a:ea typeface="MS UI Gothic" panose="020B0600070205080204" pitchFamily="50" charset="-128"/>
                </a:rPr>
                <a:t>IoT</a:t>
              </a:r>
              <a:r>
                <a:rPr lang="ja-JP" altLang="en-US" sz="1069" b="1" dirty="0">
                  <a:solidFill>
                    <a:prstClr val="black"/>
                  </a:solidFill>
                  <a:latin typeface="MS UI Gothic" panose="020B0600070205080204" pitchFamily="50" charset="-128"/>
                  <a:ea typeface="MS UI Gothic" panose="020B0600070205080204" pitchFamily="50" charset="-128"/>
                </a:rPr>
                <a:t>でつくる元気で明るい未来の街」</a:t>
              </a:r>
              <a:r>
                <a:rPr lang="ja-JP" altLang="en-US" sz="1247" b="1" dirty="0">
                  <a:solidFill>
                    <a:prstClr val="black"/>
                  </a:solidFill>
                </a:rPr>
                <a:t>　　　　　　　　　　　　　　　</a:t>
              </a:r>
              <a:r>
                <a:rPr lang="ja-JP" altLang="en-US" sz="1069" b="1" dirty="0">
                  <a:solidFill>
                    <a:prstClr val="black"/>
                  </a:solidFill>
                </a:rPr>
                <a:t>発表</a:t>
              </a:r>
              <a:r>
                <a:rPr lang="en-US" altLang="ja-JP" sz="1069" b="1" dirty="0">
                  <a:solidFill>
                    <a:prstClr val="black"/>
                  </a:solidFill>
                </a:rPr>
                <a:t>10:30-12:30</a:t>
              </a:r>
              <a:r>
                <a:rPr lang="ja-JP" altLang="en-US" sz="1069" b="1" dirty="0">
                  <a:solidFill>
                    <a:prstClr val="black"/>
                  </a:solidFill>
                </a:rPr>
                <a:t>　表彰式</a:t>
              </a:r>
              <a:r>
                <a:rPr lang="en-US" altLang="ja-JP" sz="1069" b="1" dirty="0" smtClean="0">
                  <a:solidFill>
                    <a:prstClr val="black"/>
                  </a:solidFill>
                </a:rPr>
                <a:t>15:30-16:00</a:t>
              </a:r>
              <a:endParaRPr lang="ja-JP" altLang="en-US" sz="1069" b="1" dirty="0">
                <a:solidFill>
                  <a:prstClr val="black"/>
                </a:solidFill>
                <a:latin typeface="Calibri"/>
                <a:ea typeface="ＭＳ Ｐゴシック" panose="020B0600070205080204" pitchFamily="50" charset="-128"/>
              </a:endParaRPr>
            </a:p>
          </p:txBody>
        </p:sp>
      </p:grpSp>
      <p:cxnSp>
        <p:nvCxnSpPr>
          <p:cNvPr id="33" name="直線コネクタ 32"/>
          <p:cNvCxnSpPr/>
          <p:nvPr/>
        </p:nvCxnSpPr>
        <p:spPr>
          <a:xfrm>
            <a:off x="239921" y="353503"/>
            <a:ext cx="6324846" cy="10000"/>
          </a:xfrm>
          <a:prstGeom prst="line">
            <a:avLst/>
          </a:prstGeom>
          <a:ln w="50800" cmpd="sng">
            <a:solidFill>
              <a:srgbClr val="FF9900"/>
            </a:solidFill>
          </a:ln>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562" y="3517877"/>
            <a:ext cx="1082009" cy="1309232"/>
          </a:xfrm>
          <a:prstGeom prst="rect">
            <a:avLst/>
          </a:prstGeom>
        </p:spPr>
      </p:pic>
    </p:spTree>
    <p:extLst>
      <p:ext uri="{BB962C8B-B14F-4D97-AF65-F5344CB8AC3E}">
        <p14:creationId xmlns:p14="http://schemas.microsoft.com/office/powerpoint/2010/main" val="1466769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青緑">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bodyPr wrap="none" numCol="1" fromWordArt="1">
        <a:prstTxWarp prst="textDoubleWave1">
          <a:avLst>
            <a:gd name="adj1" fmla="val 6250"/>
            <a:gd name="adj2" fmla="val -390"/>
          </a:avLst>
        </a:prstTxWarp>
        <a:scene3d>
          <a:camera prst="orthographicFront"/>
          <a:lightRig rig="soft" dir="t">
            <a:rot lat="0" lon="0" rev="10800000"/>
          </a:lightRig>
        </a:scene3d>
        <a:sp3d>
          <a:bevelT w="27940" h="12700"/>
          <a:contourClr>
            <a:srgbClr val="DDDDDD"/>
          </a:contourClr>
        </a:sp3d>
      </a:bodyPr>
      <a:lstStyle>
        <a:defPPr algn="ctr" rtl="0">
          <a:buNone/>
          <a:defRPr sz="4400" b="1" i="1" kern="10" cap="none" spc="150" dirty="0" smtClean="0">
            <a:ln w="11430"/>
            <a:solidFill>
              <a:srgbClr val="F8F8F8"/>
            </a:solidFill>
            <a:effectLst>
              <a:outerShdw blurRad="38100" dist="38100" dir="2700000" algn="tl">
                <a:srgbClr val="000000">
                  <a:alpha val="43137"/>
                </a:srgbClr>
              </a:outerShdw>
            </a:effectLst>
            <a:latin typeface="ＭＳ Ｐゴシック"/>
            <a:ea typeface="ＭＳ Ｐゴシック"/>
          </a:defRPr>
        </a:defPPr>
      </a:lstStyle>
    </a:spDef>
  </a:objectDefaults>
  <a:extraClrSchemeLst/>
  <a:extLst>
    <a:ext uri="{05A4C25C-085E-4340-85A3-A5531E510DB2}">
      <thm15:themeFamily xmlns:thm15="http://schemas.microsoft.com/office/thememl/2012/main" name="51.pptx" id="{D8CEF92E-E621-4889-A2C4-D44EA4896D94}" vid="{7BA0B976-7AA0-4750-86DE-53A6EBAC7E76}"/>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TotalTime>
  <Words>1162</Words>
  <Application>Microsoft Office PowerPoint</Application>
  <PresentationFormat>A4 210 x 297 mm</PresentationFormat>
  <Paragraphs>114</Paragraphs>
  <Slides>2</Slides>
  <Notes>1</Notes>
  <HiddenSlides>0</HiddenSlides>
  <MMClips>0</MMClips>
  <ScaleCrop>false</ScaleCrop>
  <HeadingPairs>
    <vt:vector size="6" baseType="variant">
      <vt:variant>
        <vt:lpstr>使用されているフォント</vt:lpstr>
      </vt:variant>
      <vt:variant>
        <vt:i4>14</vt:i4>
      </vt:variant>
      <vt:variant>
        <vt:lpstr>テーマ</vt:lpstr>
      </vt:variant>
      <vt:variant>
        <vt:i4>2</vt:i4>
      </vt:variant>
      <vt:variant>
        <vt:lpstr>スライド タイトル</vt:lpstr>
      </vt:variant>
      <vt:variant>
        <vt:i4>2</vt:i4>
      </vt:variant>
    </vt:vector>
  </HeadingPairs>
  <TitlesOfParts>
    <vt:vector size="18" baseType="lpstr">
      <vt:lpstr>KozGoPr6N-Heavy</vt:lpstr>
      <vt:lpstr>Kozuka Gothic Pr6N</vt:lpstr>
      <vt:lpstr>ＭＳ Ｐゴシック</vt:lpstr>
      <vt:lpstr>ＭＳ Ｐ明朝</vt:lpstr>
      <vt:lpstr>MS UI Gothic</vt:lpstr>
      <vt:lpstr>ＭＳ 明朝</vt:lpstr>
      <vt:lpstr>新細明體</vt:lpstr>
      <vt:lpstr>Yu Gothic</vt:lpstr>
      <vt:lpstr>Yu Gothic</vt:lpstr>
      <vt:lpstr>游ゴシック Light</vt:lpstr>
      <vt:lpstr>Arial</vt:lpstr>
      <vt:lpstr>Calibri</vt:lpstr>
      <vt:lpstr>Calibri Light</vt:lpstr>
      <vt:lpstr>Times New Roman</vt:lpstr>
      <vt:lpstr>Office テーマ</vt:lpstr>
      <vt:lpstr>1_Office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受講</dc:title>
  <cp:lastModifiedBy>矢島 尚貴</cp:lastModifiedBy>
  <cp:revision>61</cp:revision>
  <cp:lastPrinted>2020-01-08T05:21:20Z</cp:lastPrinted>
  <dcterms:modified xsi:type="dcterms:W3CDTF">2020-01-22T02:05:36Z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2019-09-05T00:00:00Z</vt:filetime>
  </property>
  <property fmtid="{D5CDD505-2E9C-101B-9397-08002B2CF9AE}" pid="3" name="Creator">
    <vt:lpwstr>Adobe Illustrator CC 23.0 (Macintosh)</vt:lpwstr>
  </property>
  <property fmtid="{D5CDD505-2E9C-101B-9397-08002B2CF9AE}" pid="4" name="LastSaved">
    <vt:filetime>2019-09-05T00:00:00Z</vt:filetime>
  </property>
</Properties>
</file>