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7561263" cy="10693400"/>
  <p:notesSz cx="6807200" cy="9939338"/>
  <p:defaultTextStyle>
    <a:defPPr>
      <a:defRPr lang="ja-JP"/>
    </a:defPPr>
    <a:lvl1pPr marL="0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785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570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355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141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8925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6710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496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280" algn="l" defTabSz="99557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  <p15:guide id="3" orient="horz" pos="3368">
          <p15:clr>
            <a:srgbClr val="A4A3A4"/>
          </p15:clr>
        </p15:guide>
        <p15:guide id="4" pos="23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99"/>
    <a:srgbClr val="FFFFCC"/>
    <a:srgbClr val="FFFF66"/>
    <a:srgbClr val="FFFF00"/>
    <a:srgbClr val="FFC000"/>
    <a:srgbClr val="640000"/>
    <a:srgbClr val="E569D6"/>
    <a:srgbClr val="EE0000"/>
    <a:srgbClr val="3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淡色スタイル 1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870" autoAdjust="0"/>
  </p:normalViewPr>
  <p:slideViewPr>
    <p:cSldViewPr snapToGrid="0">
      <p:cViewPr>
        <p:scale>
          <a:sx n="100" d="100"/>
          <a:sy n="100" d="100"/>
        </p:scale>
        <p:origin x="1038" y="-936"/>
      </p:cViewPr>
      <p:guideLst>
        <p:guide orient="horz" pos="3435"/>
        <p:guide pos="2449"/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76" y="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4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1"/>
            <a:ext cx="2949574" cy="496888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(</a:t>
            </a:r>
            <a:r>
              <a:rPr kumimoji="1" lang="ja-JP" altLang="en-US" smtClean="0"/>
              <a:t>別紙</a:t>
            </a:r>
            <a:r>
              <a:rPr kumimoji="1" lang="en-US" altLang="ja-JP" smtClean="0"/>
              <a:t>3)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4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4" cy="496887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D435270-3DE7-4E4F-80D3-C39AAECF58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059220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8"/>
            <a:ext cx="2949786" cy="498693"/>
          </a:xfrm>
          <a:prstGeom prst="rect">
            <a:avLst/>
          </a:prstGeom>
        </p:spPr>
        <p:txBody>
          <a:bodyPr vert="horz" lIns="91538" tIns="45769" rIns="91538" bIns="4576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8" y="8"/>
            <a:ext cx="2949786" cy="498693"/>
          </a:xfrm>
          <a:prstGeom prst="rect">
            <a:avLst/>
          </a:prstGeom>
        </p:spPr>
        <p:txBody>
          <a:bodyPr vert="horz" lIns="91538" tIns="45769" rIns="91538" bIns="45769" rtlCol="0"/>
          <a:lstStyle>
            <a:lvl1pPr algn="r">
              <a:defRPr sz="1200"/>
            </a:lvl1pPr>
          </a:lstStyle>
          <a:p>
            <a:r>
              <a:rPr kumimoji="1" lang="en-US" altLang="ja-JP" smtClean="0"/>
              <a:t>(</a:t>
            </a:r>
            <a:r>
              <a:rPr kumimoji="1" lang="ja-JP" altLang="en-US" smtClean="0"/>
              <a:t>別紙</a:t>
            </a:r>
            <a:r>
              <a:rPr kumimoji="1" lang="en-US" altLang="ja-JP" smtClean="0"/>
              <a:t>3)</a:t>
            </a:r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1425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8" tIns="45769" rIns="91538" bIns="4576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12"/>
            <a:ext cx="5445760" cy="3913614"/>
          </a:xfrm>
          <a:prstGeom prst="rect">
            <a:avLst/>
          </a:prstGeom>
        </p:spPr>
        <p:txBody>
          <a:bodyPr vert="horz" lIns="91538" tIns="45769" rIns="91538" bIns="4576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650"/>
            <a:ext cx="2949786" cy="498692"/>
          </a:xfrm>
          <a:prstGeom prst="rect">
            <a:avLst/>
          </a:prstGeom>
        </p:spPr>
        <p:txBody>
          <a:bodyPr vert="horz" lIns="91538" tIns="45769" rIns="91538" bIns="457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8" y="9440650"/>
            <a:ext cx="2949786" cy="498692"/>
          </a:xfrm>
          <a:prstGeom prst="rect">
            <a:avLst/>
          </a:prstGeom>
        </p:spPr>
        <p:txBody>
          <a:bodyPr vert="horz" lIns="91538" tIns="45769" rIns="91538" bIns="45769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785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570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355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141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8925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6710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496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280" algn="l" defTabSz="99557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kumimoji="1" lang="en-US" altLang="ja-JP" smtClean="0"/>
              <a:t>(</a:t>
            </a:r>
            <a:r>
              <a:rPr kumimoji="1" lang="ja-JP" altLang="en-US" smtClean="0"/>
              <a:t>別紙</a:t>
            </a:r>
            <a:r>
              <a:rPr kumimoji="1" lang="en-US" altLang="ja-JP" smtClean="0"/>
              <a:t>3)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975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11200"/>
            <a:ext cx="1701284" cy="569325"/>
          </a:xfrm>
          <a:prstGeom prst="rect">
            <a:avLst/>
          </a:prstGeom>
        </p:spPr>
        <p:txBody>
          <a:bodyPr vert="horz" lIns="89337" tIns="44668" rIns="89337" bIns="44668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14820" y="125516"/>
            <a:ext cx="2551927" cy="569325"/>
          </a:xfrm>
          <a:prstGeom prst="rect">
            <a:avLst/>
          </a:prstGeom>
        </p:spPr>
        <p:txBody>
          <a:bodyPr vert="horz" lIns="89337" tIns="44668" rIns="89337" bIns="44668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ja-JP" altLang="en-US" smtClean="0"/>
              <a:t>（別紙３）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0142" y="9911200"/>
            <a:ext cx="1701284" cy="569325"/>
          </a:xfrm>
          <a:prstGeom prst="rect">
            <a:avLst/>
          </a:prstGeom>
        </p:spPr>
        <p:txBody>
          <a:bodyPr vert="horz" lIns="89337" tIns="44668" rIns="89337" bIns="44668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sldNum="0" hdr="0" dt="0"/>
  <p:txStyles>
    <p:titleStyle>
      <a:lvl1pPr algn="l" defTabSz="759631" rtl="0" eaLnBrk="1" latinLnBrk="0" hangingPunct="1">
        <a:lnSpc>
          <a:spcPct val="90000"/>
        </a:lnSpc>
        <a:spcBef>
          <a:spcPct val="0"/>
        </a:spcBef>
        <a:buNone/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908" indent="-189908" algn="l" defTabSz="759631" rtl="0" eaLnBrk="1" latinLnBrk="0" hangingPunct="1">
        <a:lnSpc>
          <a:spcPct val="90000"/>
        </a:lnSpc>
        <a:spcBef>
          <a:spcPts val="83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9724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9539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29355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171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88986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03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48618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28434" indent="-189908" algn="l" defTabSz="759631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9816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9631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39447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9263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99079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78895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58710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38526" algn="l" defTabSz="759631" rtl="0" eaLnBrk="1" latinLnBrk="0" hangingPunct="1"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33107" y="1168683"/>
            <a:ext cx="7217643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参　加　申　込　書</a:t>
            </a:r>
            <a:endParaRPr kumimoji="1" lang="ja-JP" altLang="en-US" sz="2400" dirty="0">
              <a:solidFill>
                <a:srgbClr val="002060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258115" y="939461"/>
            <a:ext cx="7129127" cy="28054"/>
          </a:xfrm>
          <a:prstGeom prst="line">
            <a:avLst/>
          </a:prstGeom>
          <a:ln w="50800" cmpd="sng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258115" y="227817"/>
            <a:ext cx="7224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 smtClean="0">
                <a:latin typeface="Arial Black" panose="020B0A04020102020204" pitchFamily="34" charset="0"/>
                <a:ea typeface="+mj-ea"/>
              </a:rPr>
              <a:t>IT</a:t>
            </a:r>
            <a:r>
              <a:rPr lang="ja-JP" altLang="en-US" sz="2800" b="1" dirty="0" smtClean="0">
                <a:latin typeface="Arial Black" panose="020B0A04020102020204" pitchFamily="34" charset="0"/>
                <a:ea typeface="+mj-ea"/>
              </a:rPr>
              <a:t>を活用した地域づくり成果報告会</a:t>
            </a:r>
            <a:endParaRPr kumimoji="1" lang="ja-JP" altLang="en-US" sz="2800" b="1" dirty="0">
              <a:latin typeface="Arial Black" panose="020B0A04020102020204" pitchFamily="34" charset="0"/>
              <a:ea typeface="+mj-ea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467479"/>
              </p:ext>
            </p:extLst>
          </p:nvPr>
        </p:nvGraphicFramePr>
        <p:xfrm>
          <a:off x="291567" y="1804892"/>
          <a:ext cx="7059182" cy="119147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689883">
                  <a:extLst>
                    <a:ext uri="{9D8B030D-6E8A-4147-A177-3AD203B41FA5}">
                      <a16:colId xmlns:a16="http://schemas.microsoft.com/office/drawing/2014/main" val="1490217048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549907820"/>
                    </a:ext>
                  </a:extLst>
                </a:gridCol>
                <a:gridCol w="1692899">
                  <a:extLst>
                    <a:ext uri="{9D8B030D-6E8A-4147-A177-3AD203B41FA5}">
                      <a16:colId xmlns:a16="http://schemas.microsoft.com/office/drawing/2014/main" val="2095349051"/>
                    </a:ext>
                  </a:extLst>
                </a:gridCol>
              </a:tblGrid>
              <a:tr h="38585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会社・団体名</a:t>
                      </a:r>
                      <a:endParaRPr kumimoji="1" lang="ja-JP" alt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ご連絡先</a:t>
                      </a:r>
                      <a:endParaRPr kumimoji="1" lang="ja-JP" alt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932961"/>
                  </a:ext>
                </a:extLst>
              </a:tr>
              <a:tr h="80561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：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Email: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8441557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674106"/>
              </p:ext>
            </p:extLst>
          </p:nvPr>
        </p:nvGraphicFramePr>
        <p:xfrm>
          <a:off x="291567" y="3458029"/>
          <a:ext cx="7059183" cy="39544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3061">
                  <a:extLst>
                    <a:ext uri="{9D8B030D-6E8A-4147-A177-3AD203B41FA5}">
                      <a16:colId xmlns:a16="http://schemas.microsoft.com/office/drawing/2014/main" val="3786025971"/>
                    </a:ext>
                  </a:extLst>
                </a:gridCol>
                <a:gridCol w="2353061">
                  <a:extLst>
                    <a:ext uri="{9D8B030D-6E8A-4147-A177-3AD203B41FA5}">
                      <a16:colId xmlns:a16="http://schemas.microsoft.com/office/drawing/2014/main" val="2116254372"/>
                    </a:ext>
                  </a:extLst>
                </a:gridCol>
                <a:gridCol w="2353061">
                  <a:extLst>
                    <a:ext uri="{9D8B030D-6E8A-4147-A177-3AD203B41FA5}">
                      <a16:colId xmlns:a16="http://schemas.microsoft.com/office/drawing/2014/main" val="2582035838"/>
                    </a:ext>
                  </a:extLst>
                </a:gridCol>
              </a:tblGrid>
              <a:tr h="371021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出席ご希望者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273758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部署名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お名前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257372"/>
                  </a:ext>
                </a:extLst>
              </a:tr>
              <a:tr h="536915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9670981"/>
                  </a:ext>
                </a:extLst>
              </a:tr>
              <a:tr h="53691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536492"/>
                  </a:ext>
                </a:extLst>
              </a:tr>
              <a:tr h="536915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423350"/>
                  </a:ext>
                </a:extLst>
              </a:tr>
              <a:tr h="536915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110453"/>
                  </a:ext>
                </a:extLst>
              </a:tr>
              <a:tr h="536915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422477"/>
                  </a:ext>
                </a:extLst>
              </a:tr>
              <a:tr h="53691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164255"/>
                  </a:ext>
                </a:extLst>
              </a:tr>
            </a:tbl>
          </a:graphicData>
        </a:graphic>
      </p:graphicFrame>
      <p:grpSp>
        <p:nvGrpSpPr>
          <p:cNvPr id="2" name="グループ化 1"/>
          <p:cNvGrpSpPr/>
          <p:nvPr/>
        </p:nvGrpSpPr>
        <p:grpSpPr>
          <a:xfrm>
            <a:off x="201947" y="7488878"/>
            <a:ext cx="7178568" cy="2702872"/>
            <a:chOff x="201947" y="7488878"/>
            <a:chExt cx="7178568" cy="2702872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304800" y="7842647"/>
              <a:ext cx="7045949" cy="61555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800" dirty="0" smtClean="0">
                  <a:solidFill>
                    <a:srgbClr val="FF0000"/>
                  </a:solidFill>
                  <a:latin typeface="+mn-ea"/>
                </a:rPr>
                <a:t>　</a:t>
              </a:r>
              <a:r>
                <a:rPr kumimoji="1" lang="ja-JP" altLang="en-US" sz="1600" dirty="0" smtClean="0">
                  <a:latin typeface="+mn-ea"/>
                </a:rPr>
                <a:t>参加申込書にご記入いただいた情報は、本成果報告会以外の使途には使用しません。</a:t>
              </a:r>
              <a:endParaRPr kumimoji="1" lang="ja-JP" altLang="en-US" sz="1600" dirty="0">
                <a:latin typeface="+mn-ea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91567" y="7488878"/>
              <a:ext cx="508927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600" b="1" dirty="0" smtClean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※</a:t>
              </a:r>
              <a:r>
                <a:rPr lang="ja-JP" altLang="en-US" sz="1600" b="1" dirty="0" smtClean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申込締切　　</a:t>
              </a:r>
              <a:r>
                <a:rPr lang="en-US" altLang="ja-JP" sz="1600" b="1" dirty="0" smtClean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2019</a:t>
              </a:r>
              <a:r>
                <a:rPr lang="ja-JP" altLang="en-US" sz="1600" b="1" dirty="0" smtClean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年</a:t>
              </a:r>
              <a:r>
                <a:rPr lang="en-US" altLang="ja-JP" sz="1600" b="1" dirty="0" smtClean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5</a:t>
              </a:r>
              <a:r>
                <a:rPr lang="ja-JP" altLang="en-US" sz="1600" b="1" dirty="0" smtClean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月</a:t>
              </a:r>
              <a:r>
                <a:rPr lang="en-US" altLang="ja-JP" sz="1600" b="1" dirty="0" smtClean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17</a:t>
              </a:r>
              <a:r>
                <a:rPr lang="ja-JP" altLang="en-US" sz="1600" b="1" dirty="0" smtClean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日（金）</a:t>
              </a:r>
              <a:endParaRPr kumimoji="1" lang="ja-JP" altLang="en-US" sz="16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</p:txBody>
        </p:sp>
        <p:sp>
          <p:nvSpPr>
            <p:cNvPr id="17" name="AutoShape 74"/>
            <p:cNvSpPr>
              <a:spLocks noChangeArrowheads="1"/>
            </p:cNvSpPr>
            <p:nvPr/>
          </p:nvSpPr>
          <p:spPr bwMode="auto">
            <a:xfrm>
              <a:off x="201947" y="8902034"/>
              <a:ext cx="7178568" cy="1289716"/>
            </a:xfrm>
            <a:prstGeom prst="roundRect">
              <a:avLst>
                <a:gd name="adj" fmla="val 16667"/>
              </a:avLst>
            </a:prstGeom>
            <a:noFill/>
            <a:ln w="19050">
              <a:noFill/>
              <a:round/>
              <a:headEnd/>
              <a:tailEnd/>
            </a:ln>
          </p:spPr>
          <p:txBody>
            <a:bodyPr wrap="square" lIns="90000" tIns="36000" rIns="90000" bIns="4680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defRPr sz="1000"/>
              </a:pPr>
              <a:r>
                <a:rPr lang="en-US" altLang="ja-JP" sz="1400" b="0" i="0" u="none" strike="noStrike" baseline="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【</a:t>
              </a:r>
              <a:r>
                <a:rPr lang="ja-JP" altLang="en-US" sz="1400" dirty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お</a:t>
              </a:r>
              <a:r>
                <a:rPr lang="ja-JP" altLang="en-US" sz="1400" b="0" i="0" u="none" strike="noStrike" baseline="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申し込み・お問い合わせ</a:t>
              </a:r>
              <a:r>
                <a:rPr lang="en-US" altLang="ja-JP" sz="1400" b="0" i="0" u="none" strike="noStrike" baseline="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】</a:t>
              </a:r>
              <a:endParaRPr lang="en-US" altLang="ja-JP" sz="1400" b="1" i="0" u="none" strike="noStrike" baseline="0" dirty="0" smtClean="0">
                <a:solidFill>
                  <a:srgbClr val="00000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pPr>
                <a:defRPr sz="1000"/>
              </a:pPr>
              <a:r>
                <a:rPr lang="ja-JP" altLang="en-US" sz="1400" b="0" i="0" u="none" strike="noStrike" baseline="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 </a:t>
              </a:r>
              <a:r>
                <a:rPr lang="ja-JP" altLang="en-US" sz="1400" i="0" u="none" strike="noStrike" baseline="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新潟県</a:t>
              </a:r>
              <a:r>
                <a:rPr lang="ja-JP" altLang="en-US" sz="1400" i="0" u="none" strike="noStrike" baseline="0" dirty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ＩＴ＆ＩＴＳ推進協議会</a:t>
              </a:r>
              <a:r>
                <a:rPr lang="ja-JP" altLang="en-US" sz="1400" i="0" u="none" strike="noStrike" baseline="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事務局</a:t>
              </a:r>
              <a:r>
                <a:rPr kumimoji="0" lang="ja-JP" altLang="en-US" sz="1400" kern="0" dirty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　</a:t>
              </a:r>
              <a:r>
                <a:rPr lang="ja-JP" altLang="en-US" sz="1400" dirty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（新潟県総務管理部情報政策課内）　</a:t>
              </a:r>
              <a:r>
                <a:rPr lang="en-US" altLang="ja-JP" sz="1400" dirty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 </a:t>
              </a:r>
              <a:r>
                <a:rPr lang="ja-JP" altLang="en-US" sz="1400" dirty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　</a:t>
              </a:r>
              <a:endParaRPr lang="en-US" altLang="ja-JP" sz="1400" i="0" u="none" strike="noStrike" baseline="0" dirty="0" smtClean="0">
                <a:solidFill>
                  <a:srgbClr val="00000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pPr>
                <a:defRPr sz="1000"/>
              </a:pPr>
              <a:r>
                <a:rPr lang="en-US" altLang="ja-JP" sz="140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 T E L</a:t>
              </a:r>
              <a:r>
                <a:rPr kumimoji="0" lang="ja-JP" altLang="en-US" sz="1400" kern="0" dirty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：</a:t>
              </a:r>
              <a:r>
                <a:rPr kumimoji="0" lang="ja-JP" altLang="en-US" sz="1400" kern="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０２５－２８０－５１０６</a:t>
              </a:r>
              <a:r>
                <a:rPr kumimoji="0" lang="ja-JP" altLang="en-US" sz="1400" kern="0" dirty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（直通</a:t>
              </a:r>
              <a:r>
                <a:rPr kumimoji="0" lang="ja-JP" altLang="en-US" sz="1400" kern="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）</a:t>
              </a:r>
              <a:endParaRPr kumimoji="0" lang="en-US" altLang="ja-JP" sz="1400" kern="0" dirty="0" smtClean="0">
                <a:solidFill>
                  <a:srgbClr val="00000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pPr>
                <a:defRPr sz="1000"/>
              </a:pPr>
              <a:r>
                <a:rPr kumimoji="0" lang="en-US" altLang="ja-JP" sz="1400" kern="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 Email</a:t>
              </a:r>
              <a:r>
                <a:rPr kumimoji="0" lang="ja-JP" altLang="en-US" sz="1400" kern="0" dirty="0">
                  <a:latin typeface="MS UI Gothic" panose="020B0600070205080204" pitchFamily="50" charset="-128"/>
                  <a:ea typeface="MS UI Gothic" panose="020B0600070205080204" pitchFamily="50" charset="-128"/>
                </a:rPr>
                <a:t>：n</a:t>
              </a:r>
              <a:r>
                <a:rPr kumimoji="0" lang="en-US" altLang="ja-JP" sz="1400" kern="0" dirty="0" err="1">
                  <a:latin typeface="MS UI Gothic" panose="020B0600070205080204" pitchFamily="50" charset="-128"/>
                  <a:ea typeface="MS UI Gothic" panose="020B0600070205080204" pitchFamily="50" charset="-128"/>
                </a:rPr>
                <a:t>itits</a:t>
              </a:r>
              <a:r>
                <a:rPr kumimoji="0" lang="en-US" altLang="ja-JP" sz="1400" kern="0" dirty="0">
                  <a:latin typeface="MS UI Gothic" panose="020B0600070205080204" pitchFamily="50" charset="-128"/>
                  <a:ea typeface="MS UI Gothic" panose="020B0600070205080204" pitchFamily="50" charset="-128"/>
                </a:rPr>
                <a:t>-pc</a:t>
              </a:r>
              <a:r>
                <a:rPr kumimoji="0" lang="ja-JP" altLang="en-US" sz="1400" kern="0" dirty="0">
                  <a:latin typeface="MS UI Gothic" panose="020B0600070205080204" pitchFamily="50" charset="-128"/>
                  <a:ea typeface="MS UI Gothic" panose="020B0600070205080204" pitchFamily="50" charset="-128"/>
                </a:rPr>
                <a:t>@pref.niigata.lg.</a:t>
              </a:r>
              <a:r>
                <a:rPr kumimoji="0" lang="ja-JP" altLang="en-US" sz="1400" kern="0" dirty="0" smtClean="0">
                  <a:latin typeface="MS UI Gothic" panose="020B0600070205080204" pitchFamily="50" charset="-128"/>
                  <a:ea typeface="MS UI Gothic" panose="020B0600070205080204" pitchFamily="50" charset="-128"/>
                </a:rPr>
                <a:t>jp</a:t>
              </a:r>
              <a:endParaRPr kumimoji="0" lang="en-US" altLang="ja-JP" sz="1400" kern="0" dirty="0" smtClean="0"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pPr>
                <a:defRPr sz="1000"/>
              </a:pPr>
              <a:r>
                <a:rPr kumimoji="0" lang="ja-JP" altLang="en-US" sz="1400" kern="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 </a:t>
              </a:r>
              <a:r>
                <a:rPr lang="en-US" altLang="ja-JP" sz="140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F A X</a:t>
              </a:r>
              <a:r>
                <a:rPr lang="ja-JP" altLang="en-US" sz="1400" dirty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：０２５－２８３－３８０１ 　</a:t>
              </a:r>
              <a:r>
                <a:rPr lang="ja-JP" altLang="en-US" sz="1400" dirty="0" smtClean="0">
                  <a:solidFill>
                    <a:srgbClr val="00000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　　　　　</a:t>
              </a:r>
              <a:r>
                <a:rPr lang="ja-JP" altLang="en-US" sz="1600" dirty="0" smtClean="0">
                  <a:solidFill>
                    <a:srgbClr val="000000"/>
                  </a:solidFill>
                  <a:latin typeface="+mj-ea"/>
                  <a:ea typeface="+mj-ea"/>
                </a:rPr>
                <a:t>　　　</a:t>
              </a:r>
              <a:r>
                <a:rPr kumimoji="0" lang="ja-JP" altLang="en-US" sz="1600" kern="0" dirty="0">
                  <a:solidFill>
                    <a:srgbClr val="000000"/>
                  </a:solidFill>
                  <a:latin typeface="+mj-ea"/>
                  <a:ea typeface="+mj-ea"/>
                </a:rPr>
                <a:t>　</a:t>
              </a:r>
              <a:endParaRPr lang="ja-JP" altLang="en-US" sz="1600" dirty="0">
                <a:latin typeface="+mj-ea"/>
                <a:ea typeface="+mj-ea"/>
              </a:endParaRPr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6759909" y="124037"/>
            <a:ext cx="9242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（別紙３）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996630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/>
      <a:bodyPr wrap="none" numCol="1" fromWordArt="1">
        <a:prstTxWarp prst="textDoubleWave1">
          <a:avLst>
            <a:gd name="adj1" fmla="val 6250"/>
            <a:gd name="adj2" fmla="val -390"/>
          </a:avLst>
        </a:prstTxWarp>
        <a:scene3d>
          <a:camera prst="orthographicFront"/>
          <a:lightRig rig="soft" dir="t">
            <a:rot lat="0" lon="0" rev="10800000"/>
          </a:lightRig>
        </a:scene3d>
        <a:sp3d>
          <a:bevelT w="27940" h="12700"/>
          <a:contourClr>
            <a:srgbClr val="DDDDDD"/>
          </a:contourClr>
        </a:sp3d>
      </a:bodyPr>
      <a:lstStyle>
        <a:defPPr algn="ctr" rtl="0">
          <a:buNone/>
          <a:defRPr sz="4400" b="1" i="1" kern="10" cap="none" spc="150" dirty="0" smtClean="0">
            <a:ln w="11430"/>
            <a:solidFill>
              <a:srgbClr val="F8F8F8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ＭＳ Ｐゴシック"/>
            <a:ea typeface="ＭＳ Ｐゴシック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46</Words>
  <Application>Microsoft Office PowerPoint</Application>
  <PresentationFormat>ユーザー設定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MS UI Gothic</vt:lpstr>
      <vt:lpstr>Arial</vt:lpstr>
      <vt:lpstr>Arial Black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2014-07-29T05:44:25Z</dcterms:created>
  <dcterms:modified xsi:type="dcterms:W3CDTF">2019-04-11T06:24:28Z</dcterms:modified>
</cp:coreProperties>
</file>