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3"/>
  </p:notesMasterIdLst>
  <p:handoutMasterIdLst>
    <p:handoutMasterId r:id="rId4"/>
  </p:handoutMasterIdLst>
  <p:sldIdLst>
    <p:sldId id="266" r:id="rId2"/>
  </p:sldIdLst>
  <p:sldSz cx="7561263" cy="10693400"/>
  <p:notesSz cx="6807200" cy="9939338"/>
  <p:defaultTextStyle>
    <a:defPPr>
      <a:defRPr lang="ja-JP"/>
    </a:defPPr>
    <a:lvl1pPr marL="0" algn="l" defTabSz="995570" rtl="0" eaLnBrk="1" latinLnBrk="0" hangingPunct="1">
      <a:defRPr kumimoji="1" sz="2000" kern="1200">
        <a:solidFill>
          <a:schemeClr val="tx1"/>
        </a:solidFill>
        <a:latin typeface="+mn-lt"/>
        <a:ea typeface="+mn-ea"/>
        <a:cs typeface="+mn-cs"/>
      </a:defRPr>
    </a:lvl1pPr>
    <a:lvl2pPr marL="497785" algn="l" defTabSz="995570" rtl="0" eaLnBrk="1" latinLnBrk="0" hangingPunct="1">
      <a:defRPr kumimoji="1" sz="2000" kern="1200">
        <a:solidFill>
          <a:schemeClr val="tx1"/>
        </a:solidFill>
        <a:latin typeface="+mn-lt"/>
        <a:ea typeface="+mn-ea"/>
        <a:cs typeface="+mn-cs"/>
      </a:defRPr>
    </a:lvl2pPr>
    <a:lvl3pPr marL="995570" algn="l" defTabSz="995570" rtl="0" eaLnBrk="1" latinLnBrk="0" hangingPunct="1">
      <a:defRPr kumimoji="1" sz="2000" kern="1200">
        <a:solidFill>
          <a:schemeClr val="tx1"/>
        </a:solidFill>
        <a:latin typeface="+mn-lt"/>
        <a:ea typeface="+mn-ea"/>
        <a:cs typeface="+mn-cs"/>
      </a:defRPr>
    </a:lvl3pPr>
    <a:lvl4pPr marL="1493355" algn="l" defTabSz="995570" rtl="0" eaLnBrk="1" latinLnBrk="0" hangingPunct="1">
      <a:defRPr kumimoji="1" sz="2000" kern="1200">
        <a:solidFill>
          <a:schemeClr val="tx1"/>
        </a:solidFill>
        <a:latin typeface="+mn-lt"/>
        <a:ea typeface="+mn-ea"/>
        <a:cs typeface="+mn-cs"/>
      </a:defRPr>
    </a:lvl4pPr>
    <a:lvl5pPr marL="1991141" algn="l" defTabSz="995570" rtl="0" eaLnBrk="1" latinLnBrk="0" hangingPunct="1">
      <a:defRPr kumimoji="1" sz="2000" kern="1200">
        <a:solidFill>
          <a:schemeClr val="tx1"/>
        </a:solidFill>
        <a:latin typeface="+mn-lt"/>
        <a:ea typeface="+mn-ea"/>
        <a:cs typeface="+mn-cs"/>
      </a:defRPr>
    </a:lvl5pPr>
    <a:lvl6pPr marL="2488925" algn="l" defTabSz="995570" rtl="0" eaLnBrk="1" latinLnBrk="0" hangingPunct="1">
      <a:defRPr kumimoji="1" sz="2000" kern="1200">
        <a:solidFill>
          <a:schemeClr val="tx1"/>
        </a:solidFill>
        <a:latin typeface="+mn-lt"/>
        <a:ea typeface="+mn-ea"/>
        <a:cs typeface="+mn-cs"/>
      </a:defRPr>
    </a:lvl6pPr>
    <a:lvl7pPr marL="2986710" algn="l" defTabSz="995570" rtl="0" eaLnBrk="1" latinLnBrk="0" hangingPunct="1">
      <a:defRPr kumimoji="1" sz="2000" kern="1200">
        <a:solidFill>
          <a:schemeClr val="tx1"/>
        </a:solidFill>
        <a:latin typeface="+mn-lt"/>
        <a:ea typeface="+mn-ea"/>
        <a:cs typeface="+mn-cs"/>
      </a:defRPr>
    </a:lvl7pPr>
    <a:lvl8pPr marL="3484496" algn="l" defTabSz="995570" rtl="0" eaLnBrk="1" latinLnBrk="0" hangingPunct="1">
      <a:defRPr kumimoji="1" sz="2000" kern="1200">
        <a:solidFill>
          <a:schemeClr val="tx1"/>
        </a:solidFill>
        <a:latin typeface="+mn-lt"/>
        <a:ea typeface="+mn-ea"/>
        <a:cs typeface="+mn-cs"/>
      </a:defRPr>
    </a:lvl8pPr>
    <a:lvl9pPr marL="3982280" algn="l" defTabSz="99557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guide id="3" orient="horz" pos="3368">
          <p15:clr>
            <a:srgbClr val="A4A3A4"/>
          </p15:clr>
        </p15:guide>
        <p15:guide id="4" pos="2382">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99"/>
    <a:srgbClr val="FFFFCC"/>
    <a:srgbClr val="FFFF66"/>
    <a:srgbClr val="FFFF00"/>
    <a:srgbClr val="FFC000"/>
    <a:srgbClr val="640000"/>
    <a:srgbClr val="E569D6"/>
    <a:srgbClr val="EE0000"/>
    <a:srgbClr val="3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870" autoAdjust="0"/>
  </p:normalViewPr>
  <p:slideViewPr>
    <p:cSldViewPr snapToGrid="0">
      <p:cViewPr varScale="1">
        <p:scale>
          <a:sx n="27" d="100"/>
          <a:sy n="27" d="100"/>
        </p:scale>
        <p:origin x="1920" y="60"/>
      </p:cViewPr>
      <p:guideLst>
        <p:guide orient="horz" pos="3435"/>
        <p:guide pos="2449"/>
        <p:guide orient="horz" pos="3368"/>
        <p:guide pos="2382"/>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2" d="100"/>
          <a:sy n="52" d="100"/>
        </p:scale>
        <p:origin x="-2982"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4"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1"/>
            <a:ext cx="2949574" cy="496888"/>
          </a:xfrm>
          <a:prstGeom prst="rect">
            <a:avLst/>
          </a:prstGeom>
        </p:spPr>
        <p:txBody>
          <a:bodyPr vert="horz" lIns="91433" tIns="45717" rIns="91433" bIns="45717" rtlCol="0"/>
          <a:lstStyle>
            <a:lvl1pPr algn="r">
              <a:defRPr sz="1200"/>
            </a:lvl1pPr>
          </a:lstStyle>
          <a:p>
            <a:fld id="{D1FE322D-A872-4971-989D-D154113C8BDB}" type="datetimeFigureOut">
              <a:rPr kumimoji="1" lang="ja-JP" altLang="en-US" smtClean="0"/>
              <a:t>2019/5/21</a:t>
            </a:fld>
            <a:endParaRPr kumimoji="1" lang="ja-JP" altLang="en-US"/>
          </a:p>
        </p:txBody>
      </p:sp>
      <p:sp>
        <p:nvSpPr>
          <p:cNvPr id="4" name="フッター プレースホルダー 3"/>
          <p:cNvSpPr>
            <a:spLocks noGrp="1"/>
          </p:cNvSpPr>
          <p:nvPr>
            <p:ph type="ftr" sz="quarter" idx="2"/>
          </p:nvPr>
        </p:nvSpPr>
        <p:spPr>
          <a:xfrm>
            <a:off x="1" y="9440863"/>
            <a:ext cx="2949574"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4" cy="496887"/>
          </a:xfrm>
          <a:prstGeom prst="rect">
            <a:avLst/>
          </a:prstGeom>
        </p:spPr>
        <p:txBody>
          <a:bodyPr vert="horz" lIns="91433" tIns="45717" rIns="91433" bIns="45717" rtlCol="0" anchor="b"/>
          <a:lstStyle>
            <a:lvl1pPr algn="r">
              <a:defRPr sz="1200"/>
            </a:lvl1pPr>
          </a:lstStyle>
          <a:p>
            <a:fld id="{9D435270-3DE7-4E4F-80D3-C39AAECF58A1}" type="slidenum">
              <a:rPr kumimoji="1" lang="ja-JP" altLang="en-US" smtClean="0"/>
              <a:t>‹#›</a:t>
            </a:fld>
            <a:endParaRPr kumimoji="1" lang="ja-JP" altLang="en-US"/>
          </a:p>
        </p:txBody>
      </p:sp>
    </p:spTree>
    <p:extLst>
      <p:ext uri="{BB962C8B-B14F-4D97-AF65-F5344CB8AC3E}">
        <p14:creationId xmlns:p14="http://schemas.microsoft.com/office/powerpoint/2010/main" val="10270592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8"/>
            <a:ext cx="2949786" cy="498693"/>
          </a:xfrm>
          <a:prstGeom prst="rect">
            <a:avLst/>
          </a:prstGeom>
        </p:spPr>
        <p:txBody>
          <a:bodyPr vert="horz" lIns="91538" tIns="45769" rIns="91538" bIns="457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8" y="8"/>
            <a:ext cx="2949786" cy="498693"/>
          </a:xfrm>
          <a:prstGeom prst="rect">
            <a:avLst/>
          </a:prstGeom>
        </p:spPr>
        <p:txBody>
          <a:bodyPr vert="horz" lIns="91538" tIns="45769" rIns="91538" bIns="45769" rtlCol="0"/>
          <a:lstStyle>
            <a:lvl1pPr algn="r">
              <a:defRPr sz="1200"/>
            </a:lvl1pPr>
          </a:lstStyle>
          <a:p>
            <a:fld id="{70F99883-74AE-4A2C-81B7-5B86A08198C0}" type="datetimeFigureOut">
              <a:rPr kumimoji="1" lang="ja-JP" altLang="en-US" smtClean="0"/>
              <a:t>2019/5/21</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91538" tIns="45769" rIns="91538" bIns="45769" rtlCol="0" anchor="ctr"/>
          <a:lstStyle/>
          <a:p>
            <a:endParaRPr lang="ja-JP" altLang="en-US"/>
          </a:p>
        </p:txBody>
      </p:sp>
      <p:sp>
        <p:nvSpPr>
          <p:cNvPr id="5" name="ノート プレースホルダー 4"/>
          <p:cNvSpPr>
            <a:spLocks noGrp="1"/>
          </p:cNvSpPr>
          <p:nvPr>
            <p:ph type="body" sz="quarter" idx="3"/>
          </p:nvPr>
        </p:nvSpPr>
        <p:spPr>
          <a:xfrm>
            <a:off x="680720" y="4783312"/>
            <a:ext cx="5445760" cy="3913614"/>
          </a:xfrm>
          <a:prstGeom prst="rect">
            <a:avLst/>
          </a:prstGeom>
        </p:spPr>
        <p:txBody>
          <a:bodyPr vert="horz" lIns="91538" tIns="45769" rIns="91538" bIns="4576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650"/>
            <a:ext cx="2949786" cy="498692"/>
          </a:xfrm>
          <a:prstGeom prst="rect">
            <a:avLst/>
          </a:prstGeom>
        </p:spPr>
        <p:txBody>
          <a:bodyPr vert="horz" lIns="91538" tIns="45769" rIns="91538" bIns="457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8" y="9440650"/>
            <a:ext cx="2949786" cy="498692"/>
          </a:xfrm>
          <a:prstGeom prst="rect">
            <a:avLst/>
          </a:prstGeom>
        </p:spPr>
        <p:txBody>
          <a:bodyPr vert="horz" lIns="91538" tIns="45769" rIns="91538" bIns="45769"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995570" rtl="0" eaLnBrk="1" latinLnBrk="0" hangingPunct="1">
      <a:defRPr kumimoji="1" sz="1300" kern="1200">
        <a:solidFill>
          <a:schemeClr val="tx1"/>
        </a:solidFill>
        <a:latin typeface="+mn-lt"/>
        <a:ea typeface="+mn-ea"/>
        <a:cs typeface="+mn-cs"/>
      </a:defRPr>
    </a:lvl1pPr>
    <a:lvl2pPr marL="497785" algn="l" defTabSz="995570" rtl="0" eaLnBrk="1" latinLnBrk="0" hangingPunct="1">
      <a:defRPr kumimoji="1" sz="1300" kern="1200">
        <a:solidFill>
          <a:schemeClr val="tx1"/>
        </a:solidFill>
        <a:latin typeface="+mn-lt"/>
        <a:ea typeface="+mn-ea"/>
        <a:cs typeface="+mn-cs"/>
      </a:defRPr>
    </a:lvl2pPr>
    <a:lvl3pPr marL="995570" algn="l" defTabSz="995570" rtl="0" eaLnBrk="1" latinLnBrk="0" hangingPunct="1">
      <a:defRPr kumimoji="1" sz="1300" kern="1200">
        <a:solidFill>
          <a:schemeClr val="tx1"/>
        </a:solidFill>
        <a:latin typeface="+mn-lt"/>
        <a:ea typeface="+mn-ea"/>
        <a:cs typeface="+mn-cs"/>
      </a:defRPr>
    </a:lvl3pPr>
    <a:lvl4pPr marL="1493355" algn="l" defTabSz="995570" rtl="0" eaLnBrk="1" latinLnBrk="0" hangingPunct="1">
      <a:defRPr kumimoji="1" sz="1300" kern="1200">
        <a:solidFill>
          <a:schemeClr val="tx1"/>
        </a:solidFill>
        <a:latin typeface="+mn-lt"/>
        <a:ea typeface="+mn-ea"/>
        <a:cs typeface="+mn-cs"/>
      </a:defRPr>
    </a:lvl4pPr>
    <a:lvl5pPr marL="1991141" algn="l" defTabSz="995570" rtl="0" eaLnBrk="1" latinLnBrk="0" hangingPunct="1">
      <a:defRPr kumimoji="1" sz="1300" kern="1200">
        <a:solidFill>
          <a:schemeClr val="tx1"/>
        </a:solidFill>
        <a:latin typeface="+mn-lt"/>
        <a:ea typeface="+mn-ea"/>
        <a:cs typeface="+mn-cs"/>
      </a:defRPr>
    </a:lvl5pPr>
    <a:lvl6pPr marL="2488925" algn="l" defTabSz="995570" rtl="0" eaLnBrk="1" latinLnBrk="0" hangingPunct="1">
      <a:defRPr kumimoji="1" sz="1300" kern="1200">
        <a:solidFill>
          <a:schemeClr val="tx1"/>
        </a:solidFill>
        <a:latin typeface="+mn-lt"/>
        <a:ea typeface="+mn-ea"/>
        <a:cs typeface="+mn-cs"/>
      </a:defRPr>
    </a:lvl6pPr>
    <a:lvl7pPr marL="2986710" algn="l" defTabSz="995570" rtl="0" eaLnBrk="1" latinLnBrk="0" hangingPunct="1">
      <a:defRPr kumimoji="1" sz="1300" kern="1200">
        <a:solidFill>
          <a:schemeClr val="tx1"/>
        </a:solidFill>
        <a:latin typeface="+mn-lt"/>
        <a:ea typeface="+mn-ea"/>
        <a:cs typeface="+mn-cs"/>
      </a:defRPr>
    </a:lvl7pPr>
    <a:lvl8pPr marL="3484496" algn="l" defTabSz="995570" rtl="0" eaLnBrk="1" latinLnBrk="0" hangingPunct="1">
      <a:defRPr kumimoji="1" sz="1300" kern="1200">
        <a:solidFill>
          <a:schemeClr val="tx1"/>
        </a:solidFill>
        <a:latin typeface="+mn-lt"/>
        <a:ea typeface="+mn-ea"/>
        <a:cs typeface="+mn-cs"/>
      </a:defRPr>
    </a:lvl8pPr>
    <a:lvl9pPr marL="3982280" algn="l" defTabSz="995570"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正方形/長方形 21"/>
          <p:cNvSpPr/>
          <p:nvPr userDrawn="1"/>
        </p:nvSpPr>
        <p:spPr>
          <a:xfrm>
            <a:off x="0" y="0"/>
            <a:ext cx="7561263" cy="10693400"/>
          </a:xfrm>
          <a:prstGeom prst="rect">
            <a:avLst/>
          </a:prstGeom>
          <a:pattFill prst="nar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89337" tIns="44668" rIns="89337" bIns="44668" rtlCol="0" anchor="ctr"/>
          <a:lstStyle/>
          <a:p>
            <a:pPr algn="ctr"/>
            <a:endParaRPr kumimoji="1" lang="ja-JP" altLang="en-US"/>
          </a:p>
        </p:txBody>
      </p:sp>
      <p:sp>
        <p:nvSpPr>
          <p:cNvPr id="4" name="Date Placeholder 3"/>
          <p:cNvSpPr>
            <a:spLocks noGrp="1"/>
          </p:cNvSpPr>
          <p:nvPr>
            <p:ph type="dt" sz="half" idx="2"/>
          </p:nvPr>
        </p:nvSpPr>
        <p:spPr>
          <a:xfrm>
            <a:off x="519837" y="9911200"/>
            <a:ext cx="1701284" cy="569325"/>
          </a:xfrm>
          <a:prstGeom prst="rect">
            <a:avLst/>
          </a:prstGeom>
        </p:spPr>
        <p:txBody>
          <a:bodyPr vert="horz" lIns="89337" tIns="44668" rIns="89337" bIns="44668" rtlCol="0" anchor="ctr"/>
          <a:lstStyle>
            <a:lvl1pPr algn="l">
              <a:defRPr sz="1000">
                <a:solidFill>
                  <a:schemeClr val="tx1">
                    <a:tint val="75000"/>
                  </a:schemeClr>
                </a:solidFill>
              </a:defRPr>
            </a:lvl1pPr>
          </a:lstStyle>
          <a:p>
            <a:fld id="{C764DE79-268F-4C1A-8933-263129D2AF90}" type="datetimeFigureOut">
              <a:rPr lang="en-US" smtClean="0"/>
              <a:t>5/21/2019</a:t>
            </a:fld>
            <a:endParaRPr lang="en-US" dirty="0"/>
          </a:p>
        </p:txBody>
      </p:sp>
      <p:sp>
        <p:nvSpPr>
          <p:cNvPr id="5" name="Footer Placeholder 4"/>
          <p:cNvSpPr>
            <a:spLocks noGrp="1"/>
          </p:cNvSpPr>
          <p:nvPr>
            <p:ph type="ftr" sz="quarter" idx="3"/>
          </p:nvPr>
        </p:nvSpPr>
        <p:spPr>
          <a:xfrm>
            <a:off x="2504668" y="9911200"/>
            <a:ext cx="2551927" cy="569325"/>
          </a:xfrm>
          <a:prstGeom prst="rect">
            <a:avLst/>
          </a:prstGeom>
        </p:spPr>
        <p:txBody>
          <a:bodyPr vert="horz" lIns="89337" tIns="44668" rIns="89337" bIns="44668"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40142" y="9911200"/>
            <a:ext cx="1701284" cy="569325"/>
          </a:xfrm>
          <a:prstGeom prst="rect">
            <a:avLst/>
          </a:prstGeom>
        </p:spPr>
        <p:txBody>
          <a:bodyPr vert="horz" lIns="89337" tIns="44668" rIns="89337" bIns="44668" rtlCol="0" anchor="ctr"/>
          <a:lstStyle>
            <a:lvl1pPr algn="r">
              <a:defRPr sz="10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59631" rtl="0" eaLnBrk="1" latinLnBrk="0" hangingPunct="1">
        <a:lnSpc>
          <a:spcPct val="90000"/>
        </a:lnSpc>
        <a:spcBef>
          <a:spcPct val="0"/>
        </a:spcBef>
        <a:buNone/>
        <a:defRPr kumimoji="1" sz="3700" kern="1200">
          <a:solidFill>
            <a:schemeClr val="tx1"/>
          </a:solidFill>
          <a:latin typeface="+mj-lt"/>
          <a:ea typeface="+mj-ea"/>
          <a:cs typeface="+mj-cs"/>
        </a:defRPr>
      </a:lvl1pPr>
    </p:titleStyle>
    <p:bodyStyle>
      <a:lvl1pPr marL="189908" indent="-189908" algn="l" defTabSz="759631" rtl="0" eaLnBrk="1" latinLnBrk="0" hangingPunct="1">
        <a:lnSpc>
          <a:spcPct val="90000"/>
        </a:lnSpc>
        <a:spcBef>
          <a:spcPts val="830"/>
        </a:spcBef>
        <a:buFont typeface="Arial" panose="020B0604020202020204" pitchFamily="34" charset="0"/>
        <a:buChar char="•"/>
        <a:defRPr kumimoji="1" sz="2300" kern="1200">
          <a:solidFill>
            <a:schemeClr val="tx1"/>
          </a:solidFill>
          <a:latin typeface="+mn-lt"/>
          <a:ea typeface="+mn-ea"/>
          <a:cs typeface="+mn-cs"/>
        </a:defRPr>
      </a:lvl1pPr>
      <a:lvl2pPr marL="569724" indent="-189908" algn="l" defTabSz="759631" rtl="0" eaLnBrk="1" latinLnBrk="0" hangingPunct="1">
        <a:lnSpc>
          <a:spcPct val="90000"/>
        </a:lnSpc>
        <a:spcBef>
          <a:spcPts val="415"/>
        </a:spcBef>
        <a:buFont typeface="Arial" panose="020B0604020202020204" pitchFamily="34" charset="0"/>
        <a:buChar char="•"/>
        <a:defRPr kumimoji="1" sz="2000" kern="1200">
          <a:solidFill>
            <a:schemeClr val="tx1"/>
          </a:solidFill>
          <a:latin typeface="+mn-lt"/>
          <a:ea typeface="+mn-ea"/>
          <a:cs typeface="+mn-cs"/>
        </a:defRPr>
      </a:lvl2pPr>
      <a:lvl3pPr marL="949539" indent="-189908" algn="l" defTabSz="759631" rtl="0" eaLnBrk="1" latinLnBrk="0" hangingPunct="1">
        <a:lnSpc>
          <a:spcPct val="90000"/>
        </a:lnSpc>
        <a:spcBef>
          <a:spcPts val="415"/>
        </a:spcBef>
        <a:buFont typeface="Arial" panose="020B0604020202020204" pitchFamily="34" charset="0"/>
        <a:buChar char="•"/>
        <a:defRPr kumimoji="1" sz="1700" kern="1200">
          <a:solidFill>
            <a:schemeClr val="tx1"/>
          </a:solidFill>
          <a:latin typeface="+mn-lt"/>
          <a:ea typeface="+mn-ea"/>
          <a:cs typeface="+mn-cs"/>
        </a:defRPr>
      </a:lvl3pPr>
      <a:lvl4pPr marL="1329355" indent="-189908" algn="l" defTabSz="759631" rtl="0" eaLnBrk="1" latinLnBrk="0" hangingPunct="1">
        <a:lnSpc>
          <a:spcPct val="90000"/>
        </a:lnSpc>
        <a:spcBef>
          <a:spcPts val="415"/>
        </a:spcBef>
        <a:buFont typeface="Arial" panose="020B0604020202020204" pitchFamily="34" charset="0"/>
        <a:buChar char="•"/>
        <a:defRPr kumimoji="1" sz="1500" kern="1200">
          <a:solidFill>
            <a:schemeClr val="tx1"/>
          </a:solidFill>
          <a:latin typeface="+mn-lt"/>
          <a:ea typeface="+mn-ea"/>
          <a:cs typeface="+mn-cs"/>
        </a:defRPr>
      </a:lvl4pPr>
      <a:lvl5pPr marL="1709171" indent="-189908" algn="l" defTabSz="759631" rtl="0" eaLnBrk="1" latinLnBrk="0" hangingPunct="1">
        <a:lnSpc>
          <a:spcPct val="90000"/>
        </a:lnSpc>
        <a:spcBef>
          <a:spcPts val="415"/>
        </a:spcBef>
        <a:buFont typeface="Arial" panose="020B0604020202020204" pitchFamily="34" charset="0"/>
        <a:buChar char="•"/>
        <a:defRPr kumimoji="1" sz="1500" kern="1200">
          <a:solidFill>
            <a:schemeClr val="tx1"/>
          </a:solidFill>
          <a:latin typeface="+mn-lt"/>
          <a:ea typeface="+mn-ea"/>
          <a:cs typeface="+mn-cs"/>
        </a:defRPr>
      </a:lvl5pPr>
      <a:lvl6pPr marL="2088986" indent="-189908" algn="l" defTabSz="759631" rtl="0" eaLnBrk="1" latinLnBrk="0" hangingPunct="1">
        <a:lnSpc>
          <a:spcPct val="90000"/>
        </a:lnSpc>
        <a:spcBef>
          <a:spcPts val="415"/>
        </a:spcBef>
        <a:buFont typeface="Arial" panose="020B0604020202020204" pitchFamily="34" charset="0"/>
        <a:buChar char="•"/>
        <a:defRPr kumimoji="1" sz="1500" kern="1200">
          <a:solidFill>
            <a:schemeClr val="tx1"/>
          </a:solidFill>
          <a:latin typeface="+mn-lt"/>
          <a:ea typeface="+mn-ea"/>
          <a:cs typeface="+mn-cs"/>
        </a:defRPr>
      </a:lvl6pPr>
      <a:lvl7pPr marL="2468803" indent="-189908" algn="l" defTabSz="759631" rtl="0" eaLnBrk="1" latinLnBrk="0" hangingPunct="1">
        <a:lnSpc>
          <a:spcPct val="90000"/>
        </a:lnSpc>
        <a:spcBef>
          <a:spcPts val="415"/>
        </a:spcBef>
        <a:buFont typeface="Arial" panose="020B0604020202020204" pitchFamily="34" charset="0"/>
        <a:buChar char="•"/>
        <a:defRPr kumimoji="1" sz="1500" kern="1200">
          <a:solidFill>
            <a:schemeClr val="tx1"/>
          </a:solidFill>
          <a:latin typeface="+mn-lt"/>
          <a:ea typeface="+mn-ea"/>
          <a:cs typeface="+mn-cs"/>
        </a:defRPr>
      </a:lvl7pPr>
      <a:lvl8pPr marL="2848618" indent="-189908" algn="l" defTabSz="759631" rtl="0" eaLnBrk="1" latinLnBrk="0" hangingPunct="1">
        <a:lnSpc>
          <a:spcPct val="90000"/>
        </a:lnSpc>
        <a:spcBef>
          <a:spcPts val="415"/>
        </a:spcBef>
        <a:buFont typeface="Arial" panose="020B0604020202020204" pitchFamily="34" charset="0"/>
        <a:buChar char="•"/>
        <a:defRPr kumimoji="1" sz="1500" kern="1200">
          <a:solidFill>
            <a:schemeClr val="tx1"/>
          </a:solidFill>
          <a:latin typeface="+mn-lt"/>
          <a:ea typeface="+mn-ea"/>
          <a:cs typeface="+mn-cs"/>
        </a:defRPr>
      </a:lvl8pPr>
      <a:lvl9pPr marL="3228434" indent="-189908" algn="l" defTabSz="759631" rtl="0" eaLnBrk="1" latinLnBrk="0" hangingPunct="1">
        <a:lnSpc>
          <a:spcPct val="90000"/>
        </a:lnSpc>
        <a:spcBef>
          <a:spcPts val="415"/>
        </a:spcBef>
        <a:buFont typeface="Arial" panose="020B0604020202020204" pitchFamily="34" charset="0"/>
        <a:buChar char="•"/>
        <a:defRPr kumimoji="1" sz="1500" kern="1200">
          <a:solidFill>
            <a:schemeClr val="tx1"/>
          </a:solidFill>
          <a:latin typeface="+mn-lt"/>
          <a:ea typeface="+mn-ea"/>
          <a:cs typeface="+mn-cs"/>
        </a:defRPr>
      </a:lvl9pPr>
    </p:bodyStyle>
    <p:otherStyle>
      <a:defPPr>
        <a:defRPr lang="en-US"/>
      </a:defPPr>
      <a:lvl1pPr marL="0" algn="l" defTabSz="759631" rtl="0" eaLnBrk="1" latinLnBrk="0" hangingPunct="1">
        <a:defRPr kumimoji="1" sz="1500" kern="1200">
          <a:solidFill>
            <a:schemeClr val="tx1"/>
          </a:solidFill>
          <a:latin typeface="+mn-lt"/>
          <a:ea typeface="+mn-ea"/>
          <a:cs typeface="+mn-cs"/>
        </a:defRPr>
      </a:lvl1pPr>
      <a:lvl2pPr marL="379816" algn="l" defTabSz="759631" rtl="0" eaLnBrk="1" latinLnBrk="0" hangingPunct="1">
        <a:defRPr kumimoji="1" sz="1500" kern="1200">
          <a:solidFill>
            <a:schemeClr val="tx1"/>
          </a:solidFill>
          <a:latin typeface="+mn-lt"/>
          <a:ea typeface="+mn-ea"/>
          <a:cs typeface="+mn-cs"/>
        </a:defRPr>
      </a:lvl2pPr>
      <a:lvl3pPr marL="759631" algn="l" defTabSz="759631" rtl="0" eaLnBrk="1" latinLnBrk="0" hangingPunct="1">
        <a:defRPr kumimoji="1" sz="1500" kern="1200">
          <a:solidFill>
            <a:schemeClr val="tx1"/>
          </a:solidFill>
          <a:latin typeface="+mn-lt"/>
          <a:ea typeface="+mn-ea"/>
          <a:cs typeface="+mn-cs"/>
        </a:defRPr>
      </a:lvl3pPr>
      <a:lvl4pPr marL="1139447" algn="l" defTabSz="759631" rtl="0" eaLnBrk="1" latinLnBrk="0" hangingPunct="1">
        <a:defRPr kumimoji="1" sz="1500" kern="1200">
          <a:solidFill>
            <a:schemeClr val="tx1"/>
          </a:solidFill>
          <a:latin typeface="+mn-lt"/>
          <a:ea typeface="+mn-ea"/>
          <a:cs typeface="+mn-cs"/>
        </a:defRPr>
      </a:lvl4pPr>
      <a:lvl5pPr marL="1519263" algn="l" defTabSz="759631" rtl="0" eaLnBrk="1" latinLnBrk="0" hangingPunct="1">
        <a:defRPr kumimoji="1" sz="1500" kern="1200">
          <a:solidFill>
            <a:schemeClr val="tx1"/>
          </a:solidFill>
          <a:latin typeface="+mn-lt"/>
          <a:ea typeface="+mn-ea"/>
          <a:cs typeface="+mn-cs"/>
        </a:defRPr>
      </a:lvl5pPr>
      <a:lvl6pPr marL="1899079" algn="l" defTabSz="759631" rtl="0" eaLnBrk="1" latinLnBrk="0" hangingPunct="1">
        <a:defRPr kumimoji="1" sz="1500" kern="1200">
          <a:solidFill>
            <a:schemeClr val="tx1"/>
          </a:solidFill>
          <a:latin typeface="+mn-lt"/>
          <a:ea typeface="+mn-ea"/>
          <a:cs typeface="+mn-cs"/>
        </a:defRPr>
      </a:lvl6pPr>
      <a:lvl7pPr marL="2278895" algn="l" defTabSz="759631" rtl="0" eaLnBrk="1" latinLnBrk="0" hangingPunct="1">
        <a:defRPr kumimoji="1" sz="1500" kern="1200">
          <a:solidFill>
            <a:schemeClr val="tx1"/>
          </a:solidFill>
          <a:latin typeface="+mn-lt"/>
          <a:ea typeface="+mn-ea"/>
          <a:cs typeface="+mn-cs"/>
        </a:defRPr>
      </a:lvl7pPr>
      <a:lvl8pPr marL="2658710" algn="l" defTabSz="759631" rtl="0" eaLnBrk="1" latinLnBrk="0" hangingPunct="1">
        <a:defRPr kumimoji="1" sz="1500" kern="1200">
          <a:solidFill>
            <a:schemeClr val="tx1"/>
          </a:solidFill>
          <a:latin typeface="+mn-lt"/>
          <a:ea typeface="+mn-ea"/>
          <a:cs typeface="+mn-cs"/>
        </a:defRPr>
      </a:lvl8pPr>
      <a:lvl9pPr marL="3038526" algn="l" defTabSz="759631" rtl="0" eaLnBrk="1" latinLnBrk="0" hangingPunct="1">
        <a:defRPr kumimoji="1"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bwMode="auto">
          <a:xfrm>
            <a:off x="-14520" y="326570"/>
            <a:ext cx="7575782" cy="2122651"/>
          </a:xfrm>
          <a:prstGeom prst="rect">
            <a:avLst/>
          </a:prstGeom>
          <a:solidFill>
            <a:schemeClr val="accent1"/>
          </a:solidFill>
        </p:spPr>
        <p:txBody>
          <a:bodyPr wrap="none" numCol="1" rtlCol="0" fromWordArt="1" anchor="ctr">
            <a:prstTxWarp prst="textDoubleWave1">
              <a:avLst>
                <a:gd name="adj1" fmla="val 6250"/>
                <a:gd name="adj2" fmla="val -390"/>
              </a:avLst>
            </a:prstTxWarp>
            <a:scene3d>
              <a:camera prst="orthographicFront"/>
              <a:lightRig rig="soft" dir="t">
                <a:rot lat="0" lon="0" rev="10800000"/>
              </a:lightRig>
            </a:scene3d>
            <a:sp3d>
              <a:bevelT w="27940" h="12700"/>
              <a:contourClr>
                <a:srgbClr val="DDDDDD"/>
              </a:contourClr>
            </a:sp3d>
          </a:bodyPr>
          <a:lstStyle/>
          <a:p>
            <a:pPr algn="ctr" rtl="0">
              <a:buNone/>
            </a:pPr>
            <a:endParaRPr kumimoji="1" lang="ja-JP" altLang="en-US" sz="4400" b="1" i="1" kern="10" cap="none" spc="150" dirty="0" smtClean="0">
              <a:ln w="11430"/>
              <a:solidFill>
                <a:srgbClr val="F8F8F8"/>
              </a:solidFill>
              <a:effectLst>
                <a:outerShdw blurRad="38100" dist="38100" dir="2700000" algn="tl">
                  <a:srgbClr val="000000">
                    <a:alpha val="43137"/>
                  </a:srgbClr>
                </a:outerShdw>
              </a:effectLst>
              <a:latin typeface="ＭＳ Ｐゴシック"/>
              <a:ea typeface="ＭＳ Ｐゴシック"/>
            </a:endParaRPr>
          </a:p>
        </p:txBody>
      </p:sp>
      <p:sp>
        <p:nvSpPr>
          <p:cNvPr id="3" name="テキスト ボックス 2"/>
          <p:cNvSpPr txBox="1"/>
          <p:nvPr/>
        </p:nvSpPr>
        <p:spPr>
          <a:xfrm>
            <a:off x="0" y="326571"/>
            <a:ext cx="7561263" cy="338554"/>
          </a:xfrm>
          <a:prstGeom prst="rect">
            <a:avLst/>
          </a:prstGeom>
          <a:solidFill>
            <a:schemeClr val="accent6">
              <a:lumMod val="50000"/>
            </a:schemeClr>
          </a:solidFill>
        </p:spPr>
        <p:txBody>
          <a:bodyPr wrap="square" rtlCol="0">
            <a:spAutoFit/>
          </a:bodyPr>
          <a:lstStyle/>
          <a:p>
            <a:r>
              <a:rPr kumimoji="1" lang="ja-JP" altLang="en-US" sz="1600" dirty="0" smtClean="0">
                <a:solidFill>
                  <a:schemeClr val="bg1"/>
                </a:solidFill>
              </a:rPr>
              <a:t>　</a:t>
            </a:r>
            <a:r>
              <a:rPr kumimoji="1" lang="ja-JP" altLang="en-US" sz="1400" dirty="0" smtClean="0">
                <a:solidFill>
                  <a:schemeClr val="bg1"/>
                </a:solidFill>
              </a:rPr>
              <a:t>新潟県</a:t>
            </a:r>
            <a:r>
              <a:rPr kumimoji="1" lang="en-US" altLang="ja-JP" sz="1400" dirty="0" smtClean="0">
                <a:solidFill>
                  <a:schemeClr val="bg1"/>
                </a:solidFill>
              </a:rPr>
              <a:t>IT</a:t>
            </a:r>
            <a:r>
              <a:rPr kumimoji="1" lang="ja-JP" altLang="en-US" sz="1400" dirty="0" smtClean="0">
                <a:solidFill>
                  <a:schemeClr val="bg1"/>
                </a:solidFill>
              </a:rPr>
              <a:t>＆</a:t>
            </a:r>
            <a:r>
              <a:rPr kumimoji="1" lang="en-US" altLang="ja-JP" sz="1400" dirty="0" smtClean="0">
                <a:solidFill>
                  <a:schemeClr val="bg1"/>
                </a:solidFill>
              </a:rPr>
              <a:t>ITS</a:t>
            </a:r>
            <a:r>
              <a:rPr kumimoji="1" lang="ja-JP" altLang="en-US" sz="1400" dirty="0" smtClean="0">
                <a:solidFill>
                  <a:schemeClr val="bg1"/>
                </a:solidFill>
              </a:rPr>
              <a:t>推進協議会</a:t>
            </a:r>
            <a:endParaRPr kumimoji="1" lang="ja-JP" altLang="en-US" sz="1400" dirty="0">
              <a:solidFill>
                <a:schemeClr val="bg1"/>
              </a:solidFill>
            </a:endParaRPr>
          </a:p>
        </p:txBody>
      </p:sp>
      <p:sp>
        <p:nvSpPr>
          <p:cNvPr id="4" name="テキスト ボックス 3"/>
          <p:cNvSpPr txBox="1"/>
          <p:nvPr/>
        </p:nvSpPr>
        <p:spPr>
          <a:xfrm>
            <a:off x="264861" y="708333"/>
            <a:ext cx="7224506" cy="646331"/>
          </a:xfrm>
          <a:prstGeom prst="rect">
            <a:avLst/>
          </a:prstGeom>
          <a:noFill/>
        </p:spPr>
        <p:txBody>
          <a:bodyPr wrap="square" rtlCol="0">
            <a:spAutoFit/>
          </a:bodyPr>
          <a:lstStyle/>
          <a:p>
            <a:r>
              <a:rPr lang="en-US" altLang="ja-JP" sz="3600" dirty="0" smtClean="0">
                <a:solidFill>
                  <a:schemeClr val="bg1"/>
                </a:solidFill>
                <a:latin typeface="Arial Black" panose="020B0A04020102020204" pitchFamily="34" charset="0"/>
                <a:ea typeface="+mj-ea"/>
              </a:rPr>
              <a:t>IT</a:t>
            </a:r>
            <a:r>
              <a:rPr lang="ja-JP" altLang="en-US" sz="3600" dirty="0" smtClean="0">
                <a:solidFill>
                  <a:schemeClr val="bg1"/>
                </a:solidFill>
                <a:latin typeface="Arial Black" panose="020B0A04020102020204" pitchFamily="34" charset="0"/>
                <a:ea typeface="+mj-ea"/>
              </a:rPr>
              <a:t>を活用した地域づくり成果報告会</a:t>
            </a:r>
            <a:endParaRPr kumimoji="1" lang="ja-JP" altLang="en-US" sz="3600" dirty="0">
              <a:solidFill>
                <a:schemeClr val="bg1"/>
              </a:solidFill>
              <a:latin typeface="Arial Black" panose="020B0A04020102020204" pitchFamily="34" charset="0"/>
              <a:ea typeface="+mj-ea"/>
            </a:endParaRPr>
          </a:p>
        </p:txBody>
      </p:sp>
      <p:sp>
        <p:nvSpPr>
          <p:cNvPr id="11" name="テキスト ボックス 10"/>
          <p:cNvSpPr txBox="1"/>
          <p:nvPr/>
        </p:nvSpPr>
        <p:spPr>
          <a:xfrm>
            <a:off x="-29040" y="1763904"/>
            <a:ext cx="7590302" cy="1550428"/>
          </a:xfrm>
          <a:prstGeom prst="rect">
            <a:avLst/>
          </a:prstGeom>
          <a:solidFill>
            <a:schemeClr val="accent6">
              <a:lumMod val="20000"/>
              <a:lumOff val="80000"/>
            </a:schemeClr>
          </a:solidFill>
        </p:spPr>
        <p:txBody>
          <a:bodyPr wrap="square" rtlCol="0">
            <a:spAutoFit/>
          </a:bodyPr>
          <a:lstStyle/>
          <a:p>
            <a:endParaRPr kumimoji="1" lang="ja-JP" altLang="en-US" dirty="0"/>
          </a:p>
        </p:txBody>
      </p:sp>
      <p:sp>
        <p:nvSpPr>
          <p:cNvPr id="10" name="テキスト ボックス 9"/>
          <p:cNvSpPr txBox="1"/>
          <p:nvPr/>
        </p:nvSpPr>
        <p:spPr>
          <a:xfrm>
            <a:off x="142753" y="1276812"/>
            <a:ext cx="7359314" cy="369332"/>
          </a:xfrm>
          <a:prstGeom prst="rect">
            <a:avLst/>
          </a:prstGeom>
          <a:noFill/>
        </p:spPr>
        <p:txBody>
          <a:bodyPr wrap="square" rtlCol="0">
            <a:spAutoFit/>
          </a:bodyPr>
          <a:lstStyle/>
          <a:p>
            <a:r>
              <a:rPr kumimoji="1" lang="ja-JP" altLang="en-US" sz="1800" dirty="0" smtClean="0">
                <a:solidFill>
                  <a:schemeClr val="bg1"/>
                </a:solidFill>
                <a:latin typeface="MS UI Gothic" panose="020B0600070205080204" pitchFamily="50" charset="-128"/>
                <a:ea typeface="MS UI Gothic" panose="020B0600070205080204" pitchFamily="50" charset="-128"/>
              </a:rPr>
              <a:t>～住民の利便性向上、地域の課題解決、製品の実用化に向けた取り組み～</a:t>
            </a:r>
            <a:endParaRPr kumimoji="1" lang="ja-JP" altLang="en-US" sz="1800" dirty="0">
              <a:solidFill>
                <a:schemeClr val="bg1"/>
              </a:solidFill>
              <a:latin typeface="MS UI Gothic" panose="020B0600070205080204" pitchFamily="50" charset="-128"/>
              <a:ea typeface="MS UI Gothic" panose="020B0600070205080204" pitchFamily="50" charset="-128"/>
            </a:endParaRPr>
          </a:p>
        </p:txBody>
      </p:sp>
      <p:cxnSp>
        <p:nvCxnSpPr>
          <p:cNvPr id="26" name="直線コネクタ 25"/>
          <p:cNvCxnSpPr/>
          <p:nvPr/>
        </p:nvCxnSpPr>
        <p:spPr>
          <a:xfrm>
            <a:off x="135565" y="3776570"/>
            <a:ext cx="7244950" cy="0"/>
          </a:xfrm>
          <a:prstGeom prst="line">
            <a:avLst/>
          </a:prstGeom>
          <a:ln w="50800" cmpd="sng">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191131" y="5257800"/>
            <a:ext cx="7265583" cy="5881"/>
          </a:xfrm>
          <a:prstGeom prst="line">
            <a:avLst/>
          </a:prstGeom>
          <a:ln w="50800" cmpd="sng">
            <a:solidFill>
              <a:srgbClr val="FF9900"/>
            </a:solidFill>
          </a:ln>
        </p:spPr>
        <p:style>
          <a:lnRef idx="1">
            <a:schemeClr val="accent1"/>
          </a:lnRef>
          <a:fillRef idx="0">
            <a:schemeClr val="accent1"/>
          </a:fillRef>
          <a:effectRef idx="0">
            <a:schemeClr val="accent1"/>
          </a:effectRef>
          <a:fontRef idx="minor">
            <a:schemeClr val="tx1"/>
          </a:fontRef>
        </p:style>
      </p:cxnSp>
      <p:sp>
        <p:nvSpPr>
          <p:cNvPr id="55" name="AutoShape 74"/>
          <p:cNvSpPr>
            <a:spLocks noChangeArrowheads="1"/>
          </p:cNvSpPr>
          <p:nvPr/>
        </p:nvSpPr>
        <p:spPr bwMode="auto">
          <a:xfrm>
            <a:off x="201947" y="8463884"/>
            <a:ext cx="7178568" cy="1541702"/>
          </a:xfrm>
          <a:prstGeom prst="roundRect">
            <a:avLst>
              <a:gd name="adj" fmla="val 16667"/>
            </a:avLst>
          </a:prstGeom>
          <a:solidFill>
            <a:sysClr val="window" lastClr="FFFFFF"/>
          </a:solidFill>
          <a:ln w="19050">
            <a:solidFill>
              <a:schemeClr val="accent4">
                <a:lumMod val="40000"/>
                <a:lumOff val="60000"/>
              </a:schemeClr>
            </a:solidFill>
            <a:round/>
            <a:headEnd/>
            <a:tailEnd/>
          </a:ln>
        </p:spPr>
        <p:txBody>
          <a:bodyPr wrap="square" lIns="90000" tIns="36000" rIns="90000" bIns="468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altLang="ja-JP" sz="1200" b="0" i="0" u="none" strike="noStrike" baseline="0" dirty="0" smtClean="0">
                <a:solidFill>
                  <a:srgbClr val="000000"/>
                </a:solidFill>
                <a:latin typeface="+mj-ea"/>
                <a:ea typeface="+mj-ea"/>
              </a:rPr>
              <a:t>【</a:t>
            </a:r>
            <a:r>
              <a:rPr lang="ja-JP" altLang="en-US" sz="1200" dirty="0">
                <a:solidFill>
                  <a:srgbClr val="000000"/>
                </a:solidFill>
                <a:latin typeface="+mj-ea"/>
                <a:ea typeface="+mj-ea"/>
              </a:rPr>
              <a:t>お</a:t>
            </a:r>
            <a:r>
              <a:rPr lang="ja-JP" altLang="en-US" sz="1200" b="0" i="0" u="none" strike="noStrike" baseline="0" dirty="0" smtClean="0">
                <a:solidFill>
                  <a:srgbClr val="000000"/>
                </a:solidFill>
                <a:latin typeface="+mj-ea"/>
                <a:ea typeface="+mj-ea"/>
              </a:rPr>
              <a:t>申し込み・お問い合わせ</a:t>
            </a:r>
            <a:r>
              <a:rPr lang="en-US" altLang="ja-JP" sz="1200" b="0" i="0" u="none" strike="noStrike" baseline="0" dirty="0" smtClean="0">
                <a:solidFill>
                  <a:srgbClr val="000000"/>
                </a:solidFill>
                <a:latin typeface="+mj-ea"/>
                <a:ea typeface="+mj-ea"/>
              </a:rPr>
              <a:t>】</a:t>
            </a:r>
            <a:endParaRPr lang="en-US" altLang="ja-JP" sz="1200" b="1" i="0" u="none" strike="noStrike" baseline="0" dirty="0" smtClean="0">
              <a:solidFill>
                <a:srgbClr val="000000"/>
              </a:solidFill>
              <a:latin typeface="+mj-ea"/>
              <a:ea typeface="+mj-ea"/>
            </a:endParaRPr>
          </a:p>
          <a:p>
            <a:pPr>
              <a:defRPr sz="1000"/>
            </a:pPr>
            <a:r>
              <a:rPr lang="ja-JP" altLang="en-US" sz="1200" b="1" i="0" u="none" strike="noStrike" baseline="0" dirty="0" smtClean="0">
                <a:solidFill>
                  <a:srgbClr val="000000"/>
                </a:solidFill>
                <a:latin typeface="+mj-ea"/>
                <a:ea typeface="+mj-ea"/>
              </a:rPr>
              <a:t>「参加申込書」にご記入の上、</a:t>
            </a:r>
            <a:r>
              <a:rPr lang="en-US" altLang="ja-JP" sz="1200" b="1" i="0" u="none" strike="noStrike" baseline="0" dirty="0" smtClean="0">
                <a:solidFill>
                  <a:srgbClr val="000000"/>
                </a:solidFill>
                <a:latin typeface="+mj-ea"/>
                <a:ea typeface="+mj-ea"/>
              </a:rPr>
              <a:t>2019</a:t>
            </a:r>
            <a:r>
              <a:rPr lang="ja-JP" altLang="en-US" sz="1200" b="1" i="0" u="none" strike="noStrike" baseline="0" dirty="0" smtClean="0">
                <a:solidFill>
                  <a:srgbClr val="000000"/>
                </a:solidFill>
                <a:latin typeface="+mj-ea"/>
                <a:ea typeface="+mj-ea"/>
              </a:rPr>
              <a:t>年</a:t>
            </a:r>
            <a:r>
              <a:rPr lang="en-US" altLang="ja-JP" sz="1200" b="1" i="0" u="none" strike="noStrike" baseline="0" dirty="0" smtClean="0">
                <a:solidFill>
                  <a:srgbClr val="000000"/>
                </a:solidFill>
                <a:latin typeface="+mj-ea"/>
                <a:ea typeface="+mj-ea"/>
              </a:rPr>
              <a:t>5</a:t>
            </a:r>
            <a:r>
              <a:rPr lang="ja-JP" altLang="en-US" sz="1200" b="1" i="0" u="none" strike="noStrike" baseline="0" dirty="0" smtClean="0">
                <a:solidFill>
                  <a:srgbClr val="000000"/>
                </a:solidFill>
                <a:latin typeface="+mj-ea"/>
                <a:ea typeface="+mj-ea"/>
              </a:rPr>
              <a:t>月</a:t>
            </a:r>
            <a:r>
              <a:rPr lang="en-US" altLang="ja-JP" sz="1200" b="1" i="0" u="none" strike="noStrike" baseline="0" dirty="0" smtClean="0">
                <a:solidFill>
                  <a:srgbClr val="000000"/>
                </a:solidFill>
                <a:latin typeface="+mj-ea"/>
                <a:ea typeface="+mj-ea"/>
              </a:rPr>
              <a:t>17</a:t>
            </a:r>
            <a:r>
              <a:rPr lang="ja-JP" altLang="en-US" sz="1200" b="1" i="0" u="none" strike="noStrike" baseline="0" dirty="0" smtClean="0">
                <a:solidFill>
                  <a:srgbClr val="000000"/>
                </a:solidFill>
                <a:latin typeface="+mj-ea"/>
                <a:ea typeface="+mj-ea"/>
              </a:rPr>
              <a:t>日（金）までにＦＡＸ又は</a:t>
            </a:r>
            <a:r>
              <a:rPr lang="en-US" altLang="ja-JP" sz="1200" b="1" dirty="0" smtClean="0">
                <a:solidFill>
                  <a:srgbClr val="000000"/>
                </a:solidFill>
                <a:latin typeface="+mj-ea"/>
                <a:ea typeface="+mj-ea"/>
              </a:rPr>
              <a:t>E-mail</a:t>
            </a:r>
            <a:r>
              <a:rPr lang="ja-JP" altLang="en-US" sz="1200" b="1" i="0" u="none" strike="noStrike" baseline="0" dirty="0" err="1" smtClean="0">
                <a:solidFill>
                  <a:srgbClr val="000000"/>
                </a:solidFill>
                <a:latin typeface="+mj-ea"/>
                <a:ea typeface="+mj-ea"/>
              </a:rPr>
              <a:t>にて</a:t>
            </a:r>
            <a:r>
              <a:rPr lang="ja-JP" altLang="en-US" sz="1200" b="1" i="0" u="none" strike="noStrike" baseline="0" dirty="0" smtClean="0">
                <a:solidFill>
                  <a:srgbClr val="000000"/>
                </a:solidFill>
                <a:latin typeface="+mj-ea"/>
                <a:ea typeface="+mj-ea"/>
              </a:rPr>
              <a:t>以下にお申込みください。</a:t>
            </a:r>
            <a:endParaRPr lang="en-US" altLang="ja-JP" sz="1200" b="1" i="0" u="none" strike="noStrike" baseline="0" dirty="0">
              <a:solidFill>
                <a:srgbClr val="000000"/>
              </a:solidFill>
              <a:latin typeface="+mj-ea"/>
              <a:ea typeface="+mj-ea"/>
            </a:endParaRPr>
          </a:p>
          <a:p>
            <a:pPr>
              <a:defRPr sz="1000"/>
            </a:pPr>
            <a:r>
              <a:rPr lang="ja-JP" altLang="en-US" sz="1400" b="0" i="0" u="none" strike="noStrike" baseline="0" dirty="0">
                <a:solidFill>
                  <a:srgbClr val="000000"/>
                </a:solidFill>
                <a:latin typeface="+mn-ea"/>
              </a:rPr>
              <a:t> </a:t>
            </a:r>
            <a:r>
              <a:rPr lang="ja-JP" altLang="en-US" b="0" i="0" u="none" strike="noStrike" baseline="0" dirty="0">
                <a:solidFill>
                  <a:srgbClr val="000000"/>
                </a:solidFill>
                <a:latin typeface="+mn-ea"/>
              </a:rPr>
              <a:t>　</a:t>
            </a:r>
            <a:r>
              <a:rPr lang="ja-JP" altLang="en-US" i="0" u="none" strike="noStrike" baseline="0" dirty="0">
                <a:solidFill>
                  <a:srgbClr val="000000"/>
                </a:solidFill>
                <a:latin typeface="+mn-ea"/>
              </a:rPr>
              <a:t>新潟県ＩＴ＆ＩＴＳ推進協議会</a:t>
            </a:r>
            <a:r>
              <a:rPr lang="ja-JP" altLang="en-US" i="0" u="none" strike="noStrike" baseline="0" dirty="0" smtClean="0">
                <a:solidFill>
                  <a:srgbClr val="000000"/>
                </a:solidFill>
                <a:latin typeface="+mn-ea"/>
              </a:rPr>
              <a:t>事務局　　　　</a:t>
            </a:r>
            <a:r>
              <a:rPr lang="ja-JP" altLang="en-US" b="0" i="0" u="none" strike="noStrike" baseline="0" dirty="0" smtClean="0">
                <a:solidFill>
                  <a:srgbClr val="000000"/>
                </a:solidFill>
                <a:latin typeface="+mn-ea"/>
              </a:rPr>
              <a:t>　　　　</a:t>
            </a:r>
            <a:r>
              <a:rPr lang="en-US" altLang="ja-JP" dirty="0">
                <a:solidFill>
                  <a:srgbClr val="000000"/>
                </a:solidFill>
                <a:latin typeface="+mn-ea"/>
              </a:rPr>
              <a:t>FAX</a:t>
            </a:r>
            <a:r>
              <a:rPr lang="ja-JP" altLang="en-US" dirty="0">
                <a:solidFill>
                  <a:srgbClr val="000000"/>
                </a:solidFill>
                <a:latin typeface="+mn-ea"/>
              </a:rPr>
              <a:t>：０２５－２８３－３８０１</a:t>
            </a:r>
          </a:p>
          <a:p>
            <a:pPr>
              <a:defRPr sz="1000"/>
            </a:pPr>
            <a:r>
              <a:rPr kumimoji="0" lang="ja-JP" altLang="en-US" kern="0" dirty="0" smtClean="0">
                <a:solidFill>
                  <a:srgbClr val="000000"/>
                </a:solidFill>
                <a:latin typeface="+mn-ea"/>
              </a:rPr>
              <a:t>　</a:t>
            </a:r>
            <a:r>
              <a:rPr lang="ja-JP" altLang="en-US" dirty="0" smtClean="0">
                <a:solidFill>
                  <a:srgbClr val="000000"/>
                </a:solidFill>
                <a:latin typeface="+mn-ea"/>
              </a:rPr>
              <a:t>（</a:t>
            </a:r>
            <a:r>
              <a:rPr lang="ja-JP" altLang="en-US" dirty="0">
                <a:solidFill>
                  <a:srgbClr val="000000"/>
                </a:solidFill>
                <a:latin typeface="+mn-ea"/>
              </a:rPr>
              <a:t>新潟県総務管理部情報政策課内）　</a:t>
            </a:r>
            <a:r>
              <a:rPr lang="en-US" altLang="ja-JP" dirty="0">
                <a:solidFill>
                  <a:srgbClr val="000000"/>
                </a:solidFill>
                <a:latin typeface="+mn-ea"/>
              </a:rPr>
              <a:t> </a:t>
            </a:r>
            <a:r>
              <a:rPr lang="ja-JP" altLang="en-US" b="0" i="0" u="none" strike="noStrike" baseline="0" dirty="0" smtClean="0">
                <a:solidFill>
                  <a:srgbClr val="000000"/>
                </a:solidFill>
                <a:latin typeface="+mn-ea"/>
              </a:rPr>
              <a:t>　　　　　　</a:t>
            </a:r>
            <a:r>
              <a:rPr kumimoji="0" lang="en-US" altLang="ja-JP" kern="0" dirty="0">
                <a:solidFill>
                  <a:srgbClr val="000000"/>
                </a:solidFill>
                <a:latin typeface="+mn-ea"/>
              </a:rPr>
              <a:t> E-mail</a:t>
            </a:r>
            <a:r>
              <a:rPr kumimoji="0" lang="ja-JP" altLang="en-US" kern="0" dirty="0">
                <a:solidFill>
                  <a:srgbClr val="000000"/>
                </a:solidFill>
                <a:latin typeface="+mn-ea"/>
              </a:rPr>
              <a:t>：n</a:t>
            </a:r>
            <a:r>
              <a:rPr kumimoji="0" lang="en-US" altLang="ja-JP" kern="0" dirty="0" err="1">
                <a:solidFill>
                  <a:srgbClr val="000000"/>
                </a:solidFill>
                <a:latin typeface="+mn-ea"/>
              </a:rPr>
              <a:t>itits</a:t>
            </a:r>
            <a:r>
              <a:rPr kumimoji="0" lang="en-US" altLang="ja-JP" kern="0" dirty="0">
                <a:solidFill>
                  <a:srgbClr val="000000"/>
                </a:solidFill>
                <a:latin typeface="+mn-ea"/>
              </a:rPr>
              <a:t>-pc</a:t>
            </a:r>
            <a:r>
              <a:rPr kumimoji="0" lang="ja-JP" altLang="en-US" kern="0" dirty="0">
                <a:solidFill>
                  <a:srgbClr val="000000"/>
                </a:solidFill>
                <a:latin typeface="+mn-ea"/>
              </a:rPr>
              <a:t>@pref.niigata.lg.jp </a:t>
            </a:r>
            <a:r>
              <a:rPr lang="ja-JP" altLang="en-US" dirty="0">
                <a:solidFill>
                  <a:srgbClr val="000000"/>
                </a:solidFill>
                <a:latin typeface="+mn-ea"/>
              </a:rPr>
              <a:t>　</a:t>
            </a:r>
            <a:endParaRPr lang="en-US" altLang="ja-JP" b="0" i="0" u="none" strike="noStrike" baseline="0" dirty="0" smtClean="0">
              <a:solidFill>
                <a:srgbClr val="000000"/>
              </a:solidFill>
              <a:latin typeface="+mn-ea"/>
            </a:endParaRPr>
          </a:p>
          <a:p>
            <a:pPr>
              <a:defRPr sz="1000"/>
            </a:pPr>
            <a:r>
              <a:rPr lang="ja-JP" altLang="en-US" dirty="0" smtClean="0">
                <a:solidFill>
                  <a:srgbClr val="000000"/>
                </a:solidFill>
                <a:latin typeface="+mn-ea"/>
              </a:rPr>
              <a:t>　〒</a:t>
            </a:r>
            <a:r>
              <a:rPr lang="en-US" altLang="ja-JP" dirty="0" smtClean="0">
                <a:solidFill>
                  <a:srgbClr val="000000"/>
                </a:solidFill>
                <a:latin typeface="+mn-ea"/>
              </a:rPr>
              <a:t>950-8570</a:t>
            </a:r>
            <a:r>
              <a:rPr lang="ja-JP" altLang="en-US" dirty="0">
                <a:solidFill>
                  <a:srgbClr val="000000"/>
                </a:solidFill>
                <a:latin typeface="+mn-ea"/>
              </a:rPr>
              <a:t>　新潟市中央区新光町４番地</a:t>
            </a:r>
            <a:r>
              <a:rPr lang="ja-JP" altLang="en-US" dirty="0" smtClean="0">
                <a:solidFill>
                  <a:srgbClr val="000000"/>
                </a:solidFill>
                <a:latin typeface="+mn-ea"/>
              </a:rPr>
              <a:t>１　　　</a:t>
            </a:r>
            <a:r>
              <a:rPr lang="en-US" altLang="ja-JP" dirty="0" smtClean="0">
                <a:solidFill>
                  <a:srgbClr val="000000"/>
                </a:solidFill>
                <a:latin typeface="+mn-ea"/>
              </a:rPr>
              <a:t>TEL</a:t>
            </a:r>
            <a:r>
              <a:rPr kumimoji="0" lang="ja-JP" altLang="en-US" kern="0" dirty="0">
                <a:solidFill>
                  <a:srgbClr val="000000"/>
                </a:solidFill>
                <a:latin typeface="+mn-ea"/>
              </a:rPr>
              <a:t>：</a:t>
            </a:r>
            <a:r>
              <a:rPr kumimoji="0" lang="ja-JP" altLang="en-US" kern="0" dirty="0" smtClean="0">
                <a:solidFill>
                  <a:srgbClr val="000000"/>
                </a:solidFill>
                <a:latin typeface="+mn-ea"/>
              </a:rPr>
              <a:t>０２５－２８０－５１０６</a:t>
            </a:r>
            <a:r>
              <a:rPr kumimoji="0" lang="ja-JP" altLang="en-US" kern="0" dirty="0">
                <a:solidFill>
                  <a:srgbClr val="000000"/>
                </a:solidFill>
                <a:latin typeface="+mn-ea"/>
              </a:rPr>
              <a:t>（直通）</a:t>
            </a:r>
            <a:r>
              <a:rPr kumimoji="0" lang="en-US" altLang="ja-JP" kern="0" dirty="0">
                <a:solidFill>
                  <a:srgbClr val="000000"/>
                </a:solidFill>
                <a:latin typeface="+mn-ea"/>
              </a:rPr>
              <a:t> </a:t>
            </a:r>
            <a:r>
              <a:rPr lang="ja-JP" altLang="en-US" b="0" i="0" u="none" strike="noStrike" baseline="0" dirty="0" smtClean="0">
                <a:solidFill>
                  <a:srgbClr val="000000"/>
                </a:solidFill>
                <a:latin typeface="+mn-ea"/>
              </a:rPr>
              <a:t>　　　　　　　</a:t>
            </a:r>
            <a:endParaRPr lang="en-US" altLang="ja-JP" b="0" i="0" u="none" strike="noStrike" baseline="0" dirty="0" smtClean="0">
              <a:solidFill>
                <a:srgbClr val="000000"/>
              </a:solidFill>
              <a:latin typeface="+mn-ea"/>
            </a:endParaRPr>
          </a:p>
          <a:p>
            <a:pPr>
              <a:defRPr sz="1000"/>
            </a:pPr>
            <a:r>
              <a:rPr lang="ja-JP" altLang="en-US" b="0" i="0" u="none" strike="noStrike" baseline="0" dirty="0" smtClean="0">
                <a:solidFill>
                  <a:srgbClr val="000000"/>
                </a:solidFill>
                <a:latin typeface="+mn-ea"/>
              </a:rPr>
              <a:t>　</a:t>
            </a:r>
            <a:r>
              <a:rPr lang="ja-JP" altLang="en-US" dirty="0">
                <a:solidFill>
                  <a:srgbClr val="000000"/>
                </a:solidFill>
                <a:latin typeface="+mn-ea"/>
              </a:rPr>
              <a:t>　</a:t>
            </a:r>
            <a:r>
              <a:rPr lang="ja-JP" altLang="en-US" sz="700" dirty="0" smtClean="0">
                <a:solidFill>
                  <a:srgbClr val="000000"/>
                </a:solidFill>
                <a:latin typeface="+mn-ea"/>
              </a:rPr>
              <a:t>　</a:t>
            </a:r>
            <a:r>
              <a:rPr lang="ja-JP" altLang="en-US" sz="1200" dirty="0" smtClean="0">
                <a:solidFill>
                  <a:srgbClr val="000000"/>
                </a:solidFill>
                <a:latin typeface="+mn-ea"/>
              </a:rPr>
              <a:t>　　　　　　　　　</a:t>
            </a:r>
            <a:r>
              <a:rPr kumimoji="0" lang="ja-JP" altLang="en-US" sz="1200" kern="0" dirty="0">
                <a:solidFill>
                  <a:srgbClr val="000000"/>
                </a:solidFill>
                <a:latin typeface="+mn-ea"/>
              </a:rPr>
              <a:t>　</a:t>
            </a:r>
            <a:endParaRPr lang="ja-JP" altLang="en-US" dirty="0"/>
          </a:p>
        </p:txBody>
      </p:sp>
      <p:grpSp>
        <p:nvGrpSpPr>
          <p:cNvPr id="61" name="グループ化 60"/>
          <p:cNvGrpSpPr/>
          <p:nvPr/>
        </p:nvGrpSpPr>
        <p:grpSpPr>
          <a:xfrm>
            <a:off x="161988" y="3350554"/>
            <a:ext cx="1306289" cy="369332"/>
            <a:chOff x="242773" y="4532171"/>
            <a:chExt cx="1306289" cy="369332"/>
          </a:xfrm>
        </p:grpSpPr>
        <p:sp>
          <p:nvSpPr>
            <p:cNvPr id="62" name="角丸四角形 61"/>
            <p:cNvSpPr/>
            <p:nvPr/>
          </p:nvSpPr>
          <p:spPr bwMode="auto">
            <a:xfrm>
              <a:off x="242773" y="4551009"/>
              <a:ext cx="1306289" cy="310354"/>
            </a:xfrm>
            <a:prstGeom prst="roundRect">
              <a:avLst/>
            </a:prstGeom>
            <a:solidFill>
              <a:schemeClr val="accent1">
                <a:lumMod val="75000"/>
              </a:schemeClr>
            </a:solidFill>
          </p:spPr>
          <p:txBody>
            <a:bodyPr wrap="none" numCol="1" rtlCol="0" fromWordArt="1" anchor="ctr">
              <a:prstTxWarp prst="textDoubleWave1">
                <a:avLst>
                  <a:gd name="adj1" fmla="val 6250"/>
                  <a:gd name="adj2" fmla="val -390"/>
                </a:avLst>
              </a:prstTxWarp>
              <a:scene3d>
                <a:camera prst="orthographicFront"/>
                <a:lightRig rig="soft" dir="t">
                  <a:rot lat="0" lon="0" rev="10800000"/>
                </a:lightRig>
              </a:scene3d>
              <a:sp3d>
                <a:bevelT w="27940" h="12700"/>
                <a:contourClr>
                  <a:srgbClr val="DDDDDD"/>
                </a:contourClr>
              </a:sp3d>
            </a:bodyPr>
            <a:lstStyle/>
            <a:p>
              <a:pPr algn="ctr" rtl="0">
                <a:buNone/>
              </a:pPr>
              <a:endParaRPr kumimoji="1" lang="ja-JP" altLang="en-US" sz="4400" b="1" i="1" kern="10" cap="none" spc="150" dirty="0" smtClean="0">
                <a:ln w="11430"/>
                <a:solidFill>
                  <a:srgbClr val="F8F8F8"/>
                </a:solidFill>
                <a:effectLst>
                  <a:outerShdw blurRad="38100" dist="38100" dir="2700000" algn="tl">
                    <a:srgbClr val="000000">
                      <a:alpha val="43137"/>
                    </a:srgbClr>
                  </a:outerShdw>
                </a:effectLst>
                <a:latin typeface="ＭＳ Ｐゴシック"/>
                <a:ea typeface="ＭＳ Ｐゴシック"/>
              </a:endParaRPr>
            </a:p>
          </p:txBody>
        </p:sp>
        <p:sp>
          <p:nvSpPr>
            <p:cNvPr id="63" name="テキスト ボックス 62"/>
            <p:cNvSpPr txBox="1"/>
            <p:nvPr/>
          </p:nvSpPr>
          <p:spPr>
            <a:xfrm>
              <a:off x="519854" y="4532171"/>
              <a:ext cx="889336" cy="369332"/>
            </a:xfrm>
            <a:prstGeom prst="rect">
              <a:avLst/>
            </a:prstGeom>
            <a:noFill/>
          </p:spPr>
          <p:txBody>
            <a:bodyPr wrap="square" rtlCol="0">
              <a:spAutoFit/>
            </a:bodyPr>
            <a:lstStyle/>
            <a:p>
              <a:r>
                <a:rPr lang="ja-JP" altLang="en-US" sz="1800" dirty="0" smtClean="0">
                  <a:solidFill>
                    <a:schemeClr val="bg1"/>
                  </a:solidFill>
                </a:rPr>
                <a:t>発表</a:t>
              </a:r>
              <a:endParaRPr kumimoji="1" lang="ja-JP" altLang="en-US" sz="1800" dirty="0">
                <a:solidFill>
                  <a:schemeClr val="bg1"/>
                </a:solidFill>
              </a:endParaRPr>
            </a:p>
          </p:txBody>
        </p:sp>
      </p:grpSp>
      <p:grpSp>
        <p:nvGrpSpPr>
          <p:cNvPr id="22" name="グループ化 21"/>
          <p:cNvGrpSpPr/>
          <p:nvPr/>
        </p:nvGrpSpPr>
        <p:grpSpPr>
          <a:xfrm>
            <a:off x="201900" y="1789117"/>
            <a:ext cx="7484546" cy="1523648"/>
            <a:chOff x="125700" y="1941517"/>
            <a:chExt cx="7484546" cy="1523648"/>
          </a:xfrm>
        </p:grpSpPr>
        <p:sp>
          <p:nvSpPr>
            <p:cNvPr id="35" name="テキスト ボックス 34"/>
            <p:cNvSpPr txBox="1"/>
            <p:nvPr/>
          </p:nvSpPr>
          <p:spPr>
            <a:xfrm>
              <a:off x="203021" y="2109196"/>
              <a:ext cx="7392705" cy="461665"/>
            </a:xfrm>
            <a:prstGeom prst="rect">
              <a:avLst/>
            </a:prstGeom>
            <a:noFill/>
          </p:spPr>
          <p:txBody>
            <a:bodyPr wrap="square" rtlCol="0">
              <a:spAutoFit/>
            </a:bodyPr>
            <a:lstStyle/>
            <a:p>
              <a:r>
                <a:rPr lang="ja-JP" altLang="en-US" sz="1800" b="1" dirty="0" smtClean="0">
                  <a:latin typeface="+mj-ea"/>
                  <a:ea typeface="+mj-ea"/>
                </a:rPr>
                <a:t>・</a:t>
              </a:r>
              <a:r>
                <a:rPr lang="ja-JP" altLang="en-US" sz="1600" b="1" dirty="0" smtClean="0">
                  <a:latin typeface="+mj-ea"/>
                  <a:ea typeface="+mj-ea"/>
                </a:rPr>
                <a:t>　</a:t>
              </a:r>
              <a:r>
                <a:rPr lang="en-US" altLang="ja-JP" sz="1600" b="1" dirty="0" smtClean="0">
                  <a:latin typeface="+mj-ea"/>
                  <a:ea typeface="+mj-ea"/>
                </a:rPr>
                <a:t>2019</a:t>
              </a:r>
              <a:r>
                <a:rPr kumimoji="1" lang="ja-JP" altLang="en-US" sz="1600" b="1" dirty="0" smtClean="0">
                  <a:latin typeface="+mj-ea"/>
                  <a:ea typeface="+mj-ea"/>
                </a:rPr>
                <a:t>年</a:t>
              </a:r>
              <a:r>
                <a:rPr lang="en-US" altLang="ja-JP" sz="2400" b="1" dirty="0" smtClean="0">
                  <a:latin typeface="+mj-ea"/>
                  <a:ea typeface="+mj-ea"/>
                </a:rPr>
                <a:t>5</a:t>
              </a:r>
              <a:r>
                <a:rPr lang="ja-JP" altLang="en-US" sz="1800" b="1" dirty="0" smtClean="0">
                  <a:latin typeface="+mj-ea"/>
                  <a:ea typeface="+mj-ea"/>
                </a:rPr>
                <a:t>月</a:t>
              </a:r>
              <a:r>
                <a:rPr lang="en-US" altLang="ja-JP" sz="2400" b="1" dirty="0" smtClean="0">
                  <a:latin typeface="+mj-ea"/>
                  <a:ea typeface="+mj-ea"/>
                </a:rPr>
                <a:t>27</a:t>
              </a:r>
              <a:r>
                <a:rPr lang="ja-JP" altLang="en-US" sz="1800" b="1" dirty="0" smtClean="0">
                  <a:latin typeface="+mj-ea"/>
                  <a:ea typeface="+mj-ea"/>
                </a:rPr>
                <a:t>日（月）　</a:t>
              </a:r>
              <a:r>
                <a:rPr lang="en-US" altLang="ja-JP" sz="1800" b="1" dirty="0" smtClean="0">
                  <a:latin typeface="+mj-ea"/>
                  <a:ea typeface="+mj-ea"/>
                </a:rPr>
                <a:t>14</a:t>
              </a:r>
              <a:r>
                <a:rPr lang="ja-JP" altLang="en-US" sz="1800" b="1" dirty="0" smtClean="0">
                  <a:latin typeface="+mj-ea"/>
                  <a:ea typeface="+mj-ea"/>
                </a:rPr>
                <a:t>：</a:t>
              </a:r>
              <a:r>
                <a:rPr lang="en-US" altLang="ja-JP" sz="1800" b="1" dirty="0" smtClean="0">
                  <a:latin typeface="+mj-ea"/>
                  <a:ea typeface="+mj-ea"/>
                </a:rPr>
                <a:t>30</a:t>
              </a:r>
              <a:r>
                <a:rPr lang="ja-JP" altLang="en-US" sz="1800" b="1" dirty="0" smtClean="0">
                  <a:latin typeface="+mj-ea"/>
                  <a:ea typeface="+mj-ea"/>
                </a:rPr>
                <a:t>～</a:t>
              </a:r>
              <a:r>
                <a:rPr lang="en-US" altLang="ja-JP" sz="1800" b="1" dirty="0" smtClean="0">
                  <a:latin typeface="+mj-ea"/>
                  <a:ea typeface="+mj-ea"/>
                </a:rPr>
                <a:t>15</a:t>
              </a:r>
              <a:r>
                <a:rPr lang="ja-JP" altLang="en-US" sz="1800" b="1" dirty="0" smtClean="0">
                  <a:latin typeface="+mj-ea"/>
                  <a:ea typeface="+mj-ea"/>
                </a:rPr>
                <a:t>：</a:t>
              </a:r>
              <a:r>
                <a:rPr lang="en-US" altLang="ja-JP" sz="1800" b="1" dirty="0" smtClean="0">
                  <a:latin typeface="+mj-ea"/>
                  <a:ea typeface="+mj-ea"/>
                </a:rPr>
                <a:t>45</a:t>
              </a:r>
              <a:r>
                <a:rPr lang="ja-JP" altLang="en-US" sz="1800" b="1" dirty="0" smtClean="0">
                  <a:latin typeface="+mj-ea"/>
                  <a:ea typeface="+mj-ea"/>
                </a:rPr>
                <a:t>　（受付</a:t>
              </a:r>
              <a:r>
                <a:rPr lang="en-US" altLang="ja-JP" sz="1800" b="1" dirty="0" smtClean="0">
                  <a:latin typeface="+mj-ea"/>
                  <a:ea typeface="+mj-ea"/>
                </a:rPr>
                <a:t>14</a:t>
              </a:r>
              <a:r>
                <a:rPr lang="ja-JP" altLang="en-US" sz="1800" b="1" dirty="0" smtClean="0">
                  <a:latin typeface="+mj-ea"/>
                  <a:ea typeface="+mj-ea"/>
                </a:rPr>
                <a:t>：</a:t>
              </a:r>
              <a:r>
                <a:rPr lang="en-US" altLang="ja-JP" sz="1800" b="1" dirty="0" smtClean="0">
                  <a:latin typeface="+mj-ea"/>
                  <a:ea typeface="+mj-ea"/>
                </a:rPr>
                <a:t>20</a:t>
              </a:r>
              <a:r>
                <a:rPr lang="ja-JP" altLang="en-US" sz="1800" b="1" dirty="0" smtClean="0">
                  <a:latin typeface="+mj-ea"/>
                  <a:ea typeface="+mj-ea"/>
                </a:rPr>
                <a:t>）</a:t>
              </a:r>
              <a:endParaRPr kumimoji="1" lang="ja-JP" altLang="en-US" sz="1600" b="1" dirty="0">
                <a:latin typeface="+mj-ea"/>
                <a:ea typeface="+mj-ea"/>
              </a:endParaRPr>
            </a:p>
          </p:txBody>
        </p:sp>
        <p:sp>
          <p:nvSpPr>
            <p:cNvPr id="47" name="テキスト ボックス 46"/>
            <p:cNvSpPr txBox="1"/>
            <p:nvPr/>
          </p:nvSpPr>
          <p:spPr>
            <a:xfrm>
              <a:off x="198699" y="2509757"/>
              <a:ext cx="7411547" cy="338554"/>
            </a:xfrm>
            <a:prstGeom prst="rect">
              <a:avLst/>
            </a:prstGeom>
            <a:noFill/>
          </p:spPr>
          <p:txBody>
            <a:bodyPr wrap="square" rtlCol="0">
              <a:spAutoFit/>
            </a:bodyPr>
            <a:lstStyle/>
            <a:p>
              <a:r>
                <a:rPr kumimoji="1" lang="ja-JP" altLang="en-US" sz="1600" b="1" dirty="0" smtClean="0"/>
                <a:t>・　参加無料</a:t>
              </a:r>
              <a:r>
                <a:rPr kumimoji="1" lang="ja-JP" altLang="en-US" sz="1400" b="1" dirty="0" smtClean="0"/>
                <a:t>　</a:t>
              </a:r>
              <a:r>
                <a:rPr kumimoji="1" lang="en-US" altLang="ja-JP" sz="1400" b="1" dirty="0" smtClean="0"/>
                <a:t>※</a:t>
              </a:r>
              <a:r>
                <a:rPr kumimoji="1" lang="ja-JP" altLang="en-US" sz="1400" b="1" dirty="0" smtClean="0"/>
                <a:t>定員</a:t>
              </a:r>
              <a:r>
                <a:rPr kumimoji="1" lang="en-US" altLang="ja-JP" sz="1400" b="1" dirty="0" smtClean="0"/>
                <a:t>100</a:t>
              </a:r>
              <a:r>
                <a:rPr kumimoji="1" lang="ja-JP" altLang="en-US" sz="1400" b="1" dirty="0" smtClean="0"/>
                <a:t>名（先着順）</a:t>
              </a:r>
              <a:endParaRPr kumimoji="1" lang="ja-JP" altLang="en-US" sz="1400" b="1" dirty="0"/>
            </a:p>
          </p:txBody>
        </p:sp>
        <p:sp>
          <p:nvSpPr>
            <p:cNvPr id="72" name="テキスト ボックス 71"/>
            <p:cNvSpPr txBox="1"/>
            <p:nvPr/>
          </p:nvSpPr>
          <p:spPr>
            <a:xfrm>
              <a:off x="125700" y="1941517"/>
              <a:ext cx="2153043" cy="338554"/>
            </a:xfrm>
            <a:prstGeom prst="rect">
              <a:avLst/>
            </a:prstGeom>
            <a:noFill/>
          </p:spPr>
          <p:txBody>
            <a:bodyPr wrap="square" rtlCol="0">
              <a:spAutoFit/>
            </a:bodyPr>
            <a:lstStyle/>
            <a:p>
              <a:r>
                <a:rPr lang="ja-JP" altLang="en-US" sz="1600" b="1" dirty="0" smtClean="0">
                  <a:solidFill>
                    <a:srgbClr val="002060"/>
                  </a:solidFill>
                </a:rPr>
                <a:t>❒　</a:t>
              </a:r>
              <a:r>
                <a:rPr kumimoji="1" lang="ja-JP" altLang="en-US" sz="1600" b="1" dirty="0" smtClean="0">
                  <a:solidFill>
                    <a:srgbClr val="002060"/>
                  </a:solidFill>
                </a:rPr>
                <a:t>開催日程</a:t>
              </a:r>
              <a:endParaRPr kumimoji="1" lang="ja-JP" altLang="en-US" sz="1600" b="1" dirty="0">
                <a:solidFill>
                  <a:srgbClr val="002060"/>
                </a:solidFill>
              </a:endParaRPr>
            </a:p>
          </p:txBody>
        </p:sp>
        <p:sp>
          <p:nvSpPr>
            <p:cNvPr id="73" name="テキスト ボックス 72"/>
            <p:cNvSpPr txBox="1"/>
            <p:nvPr/>
          </p:nvSpPr>
          <p:spPr>
            <a:xfrm>
              <a:off x="213214" y="3126611"/>
              <a:ext cx="6809885" cy="338554"/>
            </a:xfrm>
            <a:prstGeom prst="rect">
              <a:avLst/>
            </a:prstGeom>
            <a:noFill/>
          </p:spPr>
          <p:txBody>
            <a:bodyPr wrap="square" rtlCol="0">
              <a:spAutoFit/>
            </a:bodyPr>
            <a:lstStyle/>
            <a:p>
              <a:r>
                <a:rPr lang="ja-JP" altLang="en-US" sz="1600" b="1" dirty="0" smtClean="0"/>
                <a:t>・　</a:t>
              </a:r>
              <a:r>
                <a:rPr kumimoji="1" lang="ja-JP" altLang="en-US" sz="1600" b="1" dirty="0" smtClean="0"/>
                <a:t>新潟県自治会館</a:t>
              </a:r>
              <a:r>
                <a:rPr lang="ja-JP" altLang="en-US" sz="1600" b="1" dirty="0"/>
                <a:t>　</a:t>
              </a:r>
              <a:r>
                <a:rPr lang="ja-JP" altLang="en-US" sz="1600" b="1" dirty="0" smtClean="0"/>
                <a:t>講堂　</a:t>
              </a:r>
              <a:r>
                <a:rPr lang="ja-JP" altLang="en-US" sz="1600" dirty="0" smtClean="0"/>
                <a:t>（新潟市</a:t>
              </a:r>
              <a:r>
                <a:rPr lang="ja-JP" altLang="en-US" sz="1600" dirty="0"/>
                <a:t>中央区新光町４番地</a:t>
              </a:r>
              <a:r>
                <a:rPr lang="ja-JP" altLang="en-US" sz="1600" dirty="0" smtClean="0"/>
                <a:t>１）</a:t>
              </a:r>
              <a:endParaRPr kumimoji="1" lang="ja-JP" altLang="en-US" sz="1600" b="1" dirty="0"/>
            </a:p>
          </p:txBody>
        </p:sp>
        <p:sp>
          <p:nvSpPr>
            <p:cNvPr id="74" name="テキスト ボックス 73"/>
            <p:cNvSpPr txBox="1"/>
            <p:nvPr/>
          </p:nvSpPr>
          <p:spPr>
            <a:xfrm>
              <a:off x="136588" y="2839588"/>
              <a:ext cx="1942584" cy="338554"/>
            </a:xfrm>
            <a:prstGeom prst="rect">
              <a:avLst/>
            </a:prstGeom>
            <a:noFill/>
          </p:spPr>
          <p:txBody>
            <a:bodyPr wrap="square" rtlCol="0">
              <a:spAutoFit/>
            </a:bodyPr>
            <a:lstStyle/>
            <a:p>
              <a:r>
                <a:rPr kumimoji="1" lang="ja-JP" altLang="en-US" sz="1600" b="1" dirty="0" smtClean="0">
                  <a:solidFill>
                    <a:srgbClr val="002060"/>
                  </a:solidFill>
                </a:rPr>
                <a:t>❒　開催場所</a:t>
              </a:r>
              <a:endParaRPr kumimoji="1" lang="ja-JP" altLang="en-US" sz="1600" b="1" dirty="0">
                <a:solidFill>
                  <a:srgbClr val="002060"/>
                </a:solidFill>
              </a:endParaRPr>
            </a:p>
          </p:txBody>
        </p:sp>
      </p:grpSp>
      <p:grpSp>
        <p:nvGrpSpPr>
          <p:cNvPr id="19" name="グループ化 18"/>
          <p:cNvGrpSpPr/>
          <p:nvPr/>
        </p:nvGrpSpPr>
        <p:grpSpPr>
          <a:xfrm>
            <a:off x="110165" y="3896523"/>
            <a:ext cx="7295749" cy="1327478"/>
            <a:chOff x="110165" y="4112423"/>
            <a:chExt cx="7295749" cy="1327478"/>
          </a:xfrm>
        </p:grpSpPr>
        <p:sp>
          <p:nvSpPr>
            <p:cNvPr id="49" name="テキスト ボックス 48"/>
            <p:cNvSpPr txBox="1"/>
            <p:nvPr/>
          </p:nvSpPr>
          <p:spPr>
            <a:xfrm>
              <a:off x="110165" y="4630521"/>
              <a:ext cx="869685" cy="307777"/>
            </a:xfrm>
            <a:prstGeom prst="rect">
              <a:avLst/>
            </a:prstGeom>
            <a:noFill/>
          </p:spPr>
          <p:txBody>
            <a:bodyPr wrap="square" rtlCol="0">
              <a:spAutoFit/>
            </a:bodyPr>
            <a:lstStyle/>
            <a:p>
              <a:r>
                <a:rPr lang="ja-JP" altLang="en-US" sz="1400" b="1" dirty="0" smtClean="0">
                  <a:solidFill>
                    <a:srgbClr val="002060"/>
                  </a:solidFill>
                </a:rPr>
                <a:t>内　容</a:t>
              </a:r>
              <a:endParaRPr kumimoji="1" lang="ja-JP" altLang="en-US" sz="1400" b="1" dirty="0">
                <a:solidFill>
                  <a:srgbClr val="002060"/>
                </a:solidFill>
              </a:endParaRPr>
            </a:p>
          </p:txBody>
        </p:sp>
        <p:sp>
          <p:nvSpPr>
            <p:cNvPr id="67" name="テキスト ボックス 66"/>
            <p:cNvSpPr txBox="1"/>
            <p:nvPr/>
          </p:nvSpPr>
          <p:spPr>
            <a:xfrm flipH="1">
              <a:off x="163798" y="4112423"/>
              <a:ext cx="483901" cy="461665"/>
            </a:xfrm>
            <a:prstGeom prst="rect">
              <a:avLst/>
            </a:prstGeom>
            <a:solidFill>
              <a:schemeClr val="accent4">
                <a:lumMod val="60000"/>
                <a:lumOff val="40000"/>
              </a:schemeClr>
            </a:solidFill>
          </p:spPr>
          <p:txBody>
            <a:bodyPr wrap="square" rtlCol="0">
              <a:spAutoFit/>
            </a:bodyPr>
            <a:lstStyle/>
            <a:p>
              <a:pPr algn="ctr"/>
              <a:r>
                <a:rPr kumimoji="1" lang="ja-JP" altLang="en-US" sz="2400" b="1" dirty="0" smtClean="0">
                  <a:solidFill>
                    <a:srgbClr val="0070C0"/>
                  </a:solidFill>
                </a:rPr>
                <a:t>１</a:t>
              </a:r>
              <a:endParaRPr kumimoji="1" lang="ja-JP" altLang="en-US" sz="2400" b="1" dirty="0">
                <a:solidFill>
                  <a:srgbClr val="0070C0"/>
                </a:solidFill>
              </a:endParaRPr>
            </a:p>
          </p:txBody>
        </p:sp>
        <p:sp>
          <p:nvSpPr>
            <p:cNvPr id="76" name="テキスト ボックス 75"/>
            <p:cNvSpPr txBox="1"/>
            <p:nvPr/>
          </p:nvSpPr>
          <p:spPr>
            <a:xfrm>
              <a:off x="533223" y="4168856"/>
              <a:ext cx="6300500" cy="369332"/>
            </a:xfrm>
            <a:prstGeom prst="rect">
              <a:avLst/>
            </a:prstGeom>
            <a:noFill/>
          </p:spPr>
          <p:txBody>
            <a:bodyPr wrap="square" rtlCol="0">
              <a:spAutoFit/>
            </a:bodyPr>
            <a:lstStyle/>
            <a:p>
              <a:r>
                <a:rPr lang="ja-JP" altLang="en-US" sz="1800" b="1" dirty="0" smtClean="0"/>
                <a:t>　</a:t>
              </a:r>
              <a:r>
                <a:rPr lang="en-US" altLang="ja-JP" sz="1800" b="1" dirty="0" smtClean="0"/>
                <a:t>『</a:t>
              </a:r>
              <a:r>
                <a:rPr lang="ja-JP" altLang="en-US" sz="1800" b="1" dirty="0" smtClean="0"/>
                <a:t>データ</a:t>
              </a:r>
              <a:r>
                <a:rPr lang="ja-JP" altLang="en-US" sz="1800" b="1" dirty="0"/>
                <a:t>の利活用による、コミュニティバスの利便性</a:t>
              </a:r>
              <a:r>
                <a:rPr lang="ja-JP" altLang="en-US" sz="1800" b="1" dirty="0" smtClean="0"/>
                <a:t>向上</a:t>
              </a:r>
              <a:r>
                <a:rPr lang="en-US" altLang="ja-JP" sz="1800" b="1" dirty="0" smtClean="0"/>
                <a:t>』</a:t>
              </a:r>
              <a:endParaRPr kumimoji="1" lang="ja-JP" altLang="en-US" sz="1600" b="1" dirty="0"/>
            </a:p>
          </p:txBody>
        </p:sp>
        <p:sp>
          <p:nvSpPr>
            <p:cNvPr id="77" name="テキスト ボックス 76"/>
            <p:cNvSpPr txBox="1"/>
            <p:nvPr/>
          </p:nvSpPr>
          <p:spPr>
            <a:xfrm>
              <a:off x="815131" y="4598724"/>
              <a:ext cx="6565383" cy="523220"/>
            </a:xfrm>
            <a:prstGeom prst="rect">
              <a:avLst/>
            </a:prstGeom>
            <a:noFill/>
          </p:spPr>
          <p:txBody>
            <a:bodyPr wrap="square" rtlCol="0">
              <a:spAutoFit/>
            </a:bodyPr>
            <a:lstStyle/>
            <a:p>
              <a:r>
                <a:rPr lang="ja-JP" altLang="en-US" sz="1400" dirty="0" smtClean="0">
                  <a:latin typeface="ＭＳ 明朝" panose="02020609040205080304" pitchFamily="17" charset="-128"/>
                  <a:ea typeface="ＭＳ 明朝" panose="02020609040205080304" pitchFamily="17" charset="-128"/>
                </a:rPr>
                <a:t>経路検索にコミュニティバスの情報を掲載し、住民の利便性を向上させるため、情報を掲載するまでの一連の流れや留意点等について検証を行った。</a:t>
              </a:r>
              <a:endParaRPr kumimoji="1" lang="ja-JP" altLang="en-US" sz="1600" b="1" dirty="0"/>
            </a:p>
          </p:txBody>
        </p:sp>
        <p:sp>
          <p:nvSpPr>
            <p:cNvPr id="78" name="テキスト ボックス 77"/>
            <p:cNvSpPr txBox="1"/>
            <p:nvPr/>
          </p:nvSpPr>
          <p:spPr>
            <a:xfrm>
              <a:off x="125161" y="5126933"/>
              <a:ext cx="740389" cy="307777"/>
            </a:xfrm>
            <a:prstGeom prst="rect">
              <a:avLst/>
            </a:prstGeom>
            <a:noFill/>
          </p:spPr>
          <p:txBody>
            <a:bodyPr wrap="square" rtlCol="0">
              <a:spAutoFit/>
            </a:bodyPr>
            <a:lstStyle/>
            <a:p>
              <a:r>
                <a:rPr lang="ja-JP" altLang="en-US" sz="1400" b="1" dirty="0" smtClean="0">
                  <a:solidFill>
                    <a:srgbClr val="002060"/>
                  </a:solidFill>
                </a:rPr>
                <a:t>発表者</a:t>
              </a:r>
              <a:endParaRPr kumimoji="1" lang="ja-JP" altLang="en-US" sz="1400" b="1" dirty="0">
                <a:solidFill>
                  <a:srgbClr val="002060"/>
                </a:solidFill>
              </a:endParaRPr>
            </a:p>
          </p:txBody>
        </p:sp>
        <p:sp>
          <p:nvSpPr>
            <p:cNvPr id="79" name="テキスト ボックス 78"/>
            <p:cNvSpPr txBox="1"/>
            <p:nvPr/>
          </p:nvSpPr>
          <p:spPr>
            <a:xfrm>
              <a:off x="840531" y="5132124"/>
              <a:ext cx="6565383" cy="307777"/>
            </a:xfrm>
            <a:prstGeom prst="rect">
              <a:avLst/>
            </a:prstGeom>
            <a:noFill/>
          </p:spPr>
          <p:txBody>
            <a:bodyPr wrap="square" rtlCol="0">
              <a:spAutoFit/>
            </a:bodyPr>
            <a:lstStyle/>
            <a:p>
              <a:r>
                <a:rPr lang="ja-JP" altLang="en-US" sz="1400" dirty="0" smtClean="0">
                  <a:latin typeface="ＭＳ 明朝" panose="02020609040205080304" pitchFamily="17" charset="-128"/>
                  <a:ea typeface="ＭＳ 明朝" panose="02020609040205080304" pitchFamily="17" charset="-128"/>
                </a:rPr>
                <a:t>新潟県</a:t>
              </a:r>
              <a:r>
                <a:rPr lang="en-US" altLang="ja-JP" sz="1400" dirty="0" smtClean="0">
                  <a:latin typeface="ＭＳ 明朝" panose="02020609040205080304" pitchFamily="17" charset="-128"/>
                  <a:ea typeface="ＭＳ 明朝" panose="02020609040205080304" pitchFamily="17" charset="-128"/>
                </a:rPr>
                <a:t>IT</a:t>
              </a:r>
              <a:r>
                <a:rPr lang="ja-JP" altLang="en-US" sz="1400" dirty="0" smtClean="0">
                  <a:latin typeface="ＭＳ 明朝" panose="02020609040205080304" pitchFamily="17" charset="-128"/>
                  <a:ea typeface="ＭＳ 明朝" panose="02020609040205080304" pitchFamily="17" charset="-128"/>
                </a:rPr>
                <a:t>＆</a:t>
              </a:r>
              <a:r>
                <a:rPr lang="en-US" altLang="ja-JP" sz="1400" dirty="0" smtClean="0">
                  <a:latin typeface="ＭＳ 明朝" panose="02020609040205080304" pitchFamily="17" charset="-128"/>
                  <a:ea typeface="ＭＳ 明朝" panose="02020609040205080304" pitchFamily="17" charset="-128"/>
                </a:rPr>
                <a:t>ITS</a:t>
              </a:r>
              <a:r>
                <a:rPr lang="ja-JP" altLang="en-US" sz="1400" dirty="0" smtClean="0">
                  <a:latin typeface="ＭＳ 明朝" panose="02020609040205080304" pitchFamily="17" charset="-128"/>
                  <a:ea typeface="ＭＳ 明朝" panose="02020609040205080304" pitchFamily="17" charset="-128"/>
                </a:rPr>
                <a:t>推進協議会事務局</a:t>
              </a:r>
              <a:endParaRPr kumimoji="1" lang="ja-JP" altLang="en-US" sz="1600" b="1" dirty="0"/>
            </a:p>
          </p:txBody>
        </p:sp>
      </p:grpSp>
      <p:grpSp>
        <p:nvGrpSpPr>
          <p:cNvPr id="80" name="グループ化 79"/>
          <p:cNvGrpSpPr/>
          <p:nvPr/>
        </p:nvGrpSpPr>
        <p:grpSpPr>
          <a:xfrm>
            <a:off x="160965" y="5369723"/>
            <a:ext cx="7308449" cy="1327478"/>
            <a:chOff x="72065" y="4112423"/>
            <a:chExt cx="7308449" cy="1327478"/>
          </a:xfrm>
        </p:grpSpPr>
        <p:sp>
          <p:nvSpPr>
            <p:cNvPr id="81" name="テキスト ボックス 80"/>
            <p:cNvSpPr txBox="1"/>
            <p:nvPr/>
          </p:nvSpPr>
          <p:spPr>
            <a:xfrm>
              <a:off x="72065" y="4630521"/>
              <a:ext cx="869685" cy="307777"/>
            </a:xfrm>
            <a:prstGeom prst="rect">
              <a:avLst/>
            </a:prstGeom>
            <a:noFill/>
          </p:spPr>
          <p:txBody>
            <a:bodyPr wrap="square" rtlCol="0">
              <a:spAutoFit/>
            </a:bodyPr>
            <a:lstStyle/>
            <a:p>
              <a:r>
                <a:rPr lang="ja-JP" altLang="en-US" sz="1400" b="1" dirty="0" smtClean="0">
                  <a:solidFill>
                    <a:srgbClr val="002060"/>
                  </a:solidFill>
                </a:rPr>
                <a:t>内　容</a:t>
              </a:r>
              <a:endParaRPr kumimoji="1" lang="ja-JP" altLang="en-US" sz="1400" b="1" dirty="0">
                <a:solidFill>
                  <a:srgbClr val="002060"/>
                </a:solidFill>
              </a:endParaRPr>
            </a:p>
          </p:txBody>
        </p:sp>
        <p:sp>
          <p:nvSpPr>
            <p:cNvPr id="82" name="テキスト ボックス 81"/>
            <p:cNvSpPr txBox="1"/>
            <p:nvPr/>
          </p:nvSpPr>
          <p:spPr>
            <a:xfrm flipH="1">
              <a:off x="100298" y="4112423"/>
              <a:ext cx="483901" cy="461665"/>
            </a:xfrm>
            <a:prstGeom prst="rect">
              <a:avLst/>
            </a:prstGeom>
            <a:solidFill>
              <a:schemeClr val="accent4">
                <a:lumMod val="60000"/>
                <a:lumOff val="40000"/>
              </a:schemeClr>
            </a:solidFill>
          </p:spPr>
          <p:txBody>
            <a:bodyPr wrap="square" rtlCol="0">
              <a:spAutoFit/>
            </a:bodyPr>
            <a:lstStyle/>
            <a:p>
              <a:pPr algn="ctr"/>
              <a:r>
                <a:rPr kumimoji="1" lang="ja-JP" altLang="en-US" sz="2400" b="1" dirty="0" smtClean="0">
                  <a:solidFill>
                    <a:srgbClr val="0070C0"/>
                  </a:solidFill>
                </a:rPr>
                <a:t>２</a:t>
              </a:r>
              <a:endParaRPr kumimoji="1" lang="ja-JP" altLang="en-US" sz="2400" b="1" dirty="0">
                <a:solidFill>
                  <a:srgbClr val="0070C0"/>
                </a:solidFill>
              </a:endParaRPr>
            </a:p>
          </p:txBody>
        </p:sp>
        <p:sp>
          <p:nvSpPr>
            <p:cNvPr id="83" name="テキスト ボックス 82"/>
            <p:cNvSpPr txBox="1"/>
            <p:nvPr/>
          </p:nvSpPr>
          <p:spPr>
            <a:xfrm>
              <a:off x="495123" y="4168856"/>
              <a:ext cx="6300500" cy="369332"/>
            </a:xfrm>
            <a:prstGeom prst="rect">
              <a:avLst/>
            </a:prstGeom>
            <a:noFill/>
          </p:spPr>
          <p:txBody>
            <a:bodyPr wrap="square" rtlCol="0">
              <a:spAutoFit/>
            </a:bodyPr>
            <a:lstStyle/>
            <a:p>
              <a:r>
                <a:rPr lang="ja-JP" altLang="en-US" sz="1800" b="1" dirty="0" smtClean="0"/>
                <a:t>　</a:t>
              </a:r>
              <a:r>
                <a:rPr lang="en-US" altLang="ja-JP" sz="1800" b="1" dirty="0" smtClean="0"/>
                <a:t>『</a:t>
              </a:r>
              <a:r>
                <a:rPr lang="en-US" altLang="ja-JP" sz="1800" b="1" dirty="0" err="1" smtClean="0"/>
                <a:t>IoT</a:t>
              </a:r>
              <a:r>
                <a:rPr lang="ja-JP" altLang="en-US" sz="1800" b="1" dirty="0" smtClean="0"/>
                <a:t>を</a:t>
              </a:r>
              <a:r>
                <a:rPr lang="ja-JP" altLang="en-US" sz="1800" b="1" dirty="0"/>
                <a:t>活用した農作業機械稼働データ収集</a:t>
              </a:r>
              <a:r>
                <a:rPr lang="ja-JP" altLang="en-US" sz="1800" b="1" dirty="0" smtClean="0"/>
                <a:t>システム</a:t>
              </a:r>
              <a:r>
                <a:rPr lang="en-US" altLang="ja-JP" sz="1800" b="1" dirty="0" smtClean="0"/>
                <a:t>』</a:t>
              </a:r>
              <a:endParaRPr kumimoji="1" lang="ja-JP" altLang="en-US" sz="1600" b="1" dirty="0"/>
            </a:p>
          </p:txBody>
        </p:sp>
        <p:sp>
          <p:nvSpPr>
            <p:cNvPr id="84" name="テキスト ボックス 83"/>
            <p:cNvSpPr txBox="1"/>
            <p:nvPr/>
          </p:nvSpPr>
          <p:spPr>
            <a:xfrm>
              <a:off x="802431" y="4598724"/>
              <a:ext cx="6565383" cy="523220"/>
            </a:xfrm>
            <a:prstGeom prst="rect">
              <a:avLst/>
            </a:prstGeom>
            <a:noFill/>
          </p:spPr>
          <p:txBody>
            <a:bodyPr wrap="square" rtlCol="0">
              <a:spAutoFit/>
            </a:bodyPr>
            <a:lstStyle/>
            <a:p>
              <a:r>
                <a:rPr lang="ja-JP" altLang="en-US" sz="1400" dirty="0">
                  <a:latin typeface="ＭＳ 明朝" panose="02020609040205080304" pitchFamily="17" charset="-128"/>
                  <a:ea typeface="ＭＳ 明朝" panose="02020609040205080304" pitchFamily="17" charset="-128"/>
                </a:rPr>
                <a:t>農作業機械稼働データ収集の</a:t>
              </a:r>
              <a:r>
                <a:rPr lang="ja-JP" altLang="en-US" sz="1400" dirty="0" smtClean="0">
                  <a:latin typeface="ＭＳ 明朝" panose="02020609040205080304" pitchFamily="17" charset="-128"/>
                  <a:ea typeface="ＭＳ 明朝" panose="02020609040205080304" pitchFamily="17" charset="-128"/>
                </a:rPr>
                <a:t>ため、</a:t>
              </a:r>
              <a:r>
                <a:rPr lang="en-US" altLang="ja-JP" sz="1400" dirty="0" err="1" smtClean="0">
                  <a:latin typeface="ＭＳ 明朝" panose="02020609040205080304" pitchFamily="17" charset="-128"/>
                  <a:ea typeface="ＭＳ 明朝" panose="02020609040205080304" pitchFamily="17" charset="-128"/>
                </a:rPr>
                <a:t>IoT</a:t>
              </a:r>
              <a:r>
                <a:rPr lang="ja-JP" altLang="en-US" sz="1400" dirty="0" smtClean="0">
                  <a:latin typeface="ＭＳ 明朝" panose="02020609040205080304" pitchFamily="17" charset="-128"/>
                  <a:ea typeface="ＭＳ 明朝" panose="02020609040205080304" pitchFamily="17" charset="-128"/>
                </a:rPr>
                <a:t>センサータグの</a:t>
              </a:r>
              <a:r>
                <a:rPr lang="ja-JP" altLang="en-US" sz="1400" dirty="0">
                  <a:latin typeface="ＭＳ 明朝" panose="02020609040205080304" pitchFamily="17" charset="-128"/>
                  <a:ea typeface="ＭＳ 明朝" panose="02020609040205080304" pitchFamily="17" charset="-128"/>
                </a:rPr>
                <a:t>開発を</a:t>
              </a:r>
              <a:r>
                <a:rPr lang="ja-JP" altLang="en-US" sz="1400" dirty="0" smtClean="0">
                  <a:latin typeface="ＭＳ 明朝" panose="02020609040205080304" pitchFamily="17" charset="-128"/>
                  <a:ea typeface="ＭＳ 明朝" panose="02020609040205080304" pitchFamily="17" charset="-128"/>
                </a:rPr>
                <a:t>行い、データ収集に伴う実証実験を行った。</a:t>
              </a:r>
              <a:endParaRPr kumimoji="1" lang="ja-JP" altLang="en-US" sz="1600" b="1" dirty="0"/>
            </a:p>
          </p:txBody>
        </p:sp>
        <p:sp>
          <p:nvSpPr>
            <p:cNvPr id="85" name="テキスト ボックス 84"/>
            <p:cNvSpPr txBox="1"/>
            <p:nvPr/>
          </p:nvSpPr>
          <p:spPr>
            <a:xfrm>
              <a:off x="74361" y="5126933"/>
              <a:ext cx="740389" cy="307777"/>
            </a:xfrm>
            <a:prstGeom prst="rect">
              <a:avLst/>
            </a:prstGeom>
            <a:noFill/>
          </p:spPr>
          <p:txBody>
            <a:bodyPr wrap="square" rtlCol="0">
              <a:spAutoFit/>
            </a:bodyPr>
            <a:lstStyle/>
            <a:p>
              <a:r>
                <a:rPr lang="ja-JP" altLang="en-US" sz="1400" b="1" dirty="0" smtClean="0">
                  <a:solidFill>
                    <a:srgbClr val="002060"/>
                  </a:solidFill>
                </a:rPr>
                <a:t>発表者</a:t>
              </a:r>
              <a:endParaRPr kumimoji="1" lang="ja-JP" altLang="en-US" sz="1400" b="1" dirty="0">
                <a:solidFill>
                  <a:srgbClr val="002060"/>
                </a:solidFill>
              </a:endParaRPr>
            </a:p>
          </p:txBody>
        </p:sp>
        <p:sp>
          <p:nvSpPr>
            <p:cNvPr id="86" name="テキスト ボックス 85"/>
            <p:cNvSpPr txBox="1"/>
            <p:nvPr/>
          </p:nvSpPr>
          <p:spPr>
            <a:xfrm>
              <a:off x="815131" y="5132124"/>
              <a:ext cx="6565383" cy="307777"/>
            </a:xfrm>
            <a:prstGeom prst="rect">
              <a:avLst/>
            </a:prstGeom>
            <a:noFill/>
          </p:spPr>
          <p:txBody>
            <a:bodyPr wrap="square" rtlCol="0">
              <a:spAutoFit/>
            </a:bodyPr>
            <a:lstStyle/>
            <a:p>
              <a:r>
                <a:rPr lang="ja-JP" altLang="en-US" sz="1400" dirty="0">
                  <a:latin typeface="ＭＳ 明朝" panose="02020609040205080304" pitchFamily="17" charset="-128"/>
                  <a:ea typeface="ＭＳ 明朝" panose="02020609040205080304" pitchFamily="17" charset="-128"/>
                </a:rPr>
                <a:t>株式会社フジミック</a:t>
              </a:r>
              <a:r>
                <a:rPr lang="ja-JP" altLang="en-US" sz="1400" dirty="0" smtClean="0">
                  <a:latin typeface="ＭＳ 明朝" panose="02020609040205080304" pitchFamily="17" charset="-128"/>
                  <a:ea typeface="ＭＳ 明朝" panose="02020609040205080304" pitchFamily="17" charset="-128"/>
                </a:rPr>
                <a:t>新潟</a:t>
              </a:r>
              <a:endParaRPr kumimoji="1" lang="ja-JP" altLang="en-US" sz="1600" b="1" dirty="0"/>
            </a:p>
          </p:txBody>
        </p:sp>
      </p:grpSp>
      <p:cxnSp>
        <p:nvCxnSpPr>
          <p:cNvPr id="87" name="直線コネクタ 86"/>
          <p:cNvCxnSpPr/>
          <p:nvPr/>
        </p:nvCxnSpPr>
        <p:spPr>
          <a:xfrm flipV="1">
            <a:off x="216531" y="6743700"/>
            <a:ext cx="7265583" cy="5881"/>
          </a:xfrm>
          <a:prstGeom prst="line">
            <a:avLst/>
          </a:prstGeom>
          <a:ln w="50800" cmpd="sng">
            <a:solidFill>
              <a:srgbClr val="92D050"/>
            </a:solidFill>
          </a:ln>
        </p:spPr>
        <p:style>
          <a:lnRef idx="1">
            <a:schemeClr val="accent1"/>
          </a:lnRef>
          <a:fillRef idx="0">
            <a:schemeClr val="accent1"/>
          </a:fillRef>
          <a:effectRef idx="0">
            <a:schemeClr val="accent1"/>
          </a:effectRef>
          <a:fontRef idx="minor">
            <a:schemeClr val="tx1"/>
          </a:fontRef>
        </p:style>
      </p:cxnSp>
      <p:grpSp>
        <p:nvGrpSpPr>
          <p:cNvPr id="88" name="グループ化 87"/>
          <p:cNvGrpSpPr/>
          <p:nvPr/>
        </p:nvGrpSpPr>
        <p:grpSpPr>
          <a:xfrm>
            <a:off x="186365" y="6842923"/>
            <a:ext cx="7308449" cy="1327478"/>
            <a:chOff x="84765" y="4112423"/>
            <a:chExt cx="7308449" cy="1327478"/>
          </a:xfrm>
        </p:grpSpPr>
        <p:sp>
          <p:nvSpPr>
            <p:cNvPr id="89" name="テキスト ボックス 88"/>
            <p:cNvSpPr txBox="1"/>
            <p:nvPr/>
          </p:nvSpPr>
          <p:spPr>
            <a:xfrm>
              <a:off x="84765" y="4630521"/>
              <a:ext cx="869685" cy="307777"/>
            </a:xfrm>
            <a:prstGeom prst="rect">
              <a:avLst/>
            </a:prstGeom>
            <a:noFill/>
          </p:spPr>
          <p:txBody>
            <a:bodyPr wrap="square" rtlCol="0">
              <a:spAutoFit/>
            </a:bodyPr>
            <a:lstStyle/>
            <a:p>
              <a:r>
                <a:rPr lang="ja-JP" altLang="en-US" sz="1400" b="1" dirty="0" smtClean="0">
                  <a:solidFill>
                    <a:srgbClr val="002060"/>
                  </a:solidFill>
                </a:rPr>
                <a:t>内　容</a:t>
              </a:r>
              <a:endParaRPr kumimoji="1" lang="ja-JP" altLang="en-US" sz="1400" b="1" dirty="0">
                <a:solidFill>
                  <a:srgbClr val="002060"/>
                </a:solidFill>
              </a:endParaRPr>
            </a:p>
          </p:txBody>
        </p:sp>
        <p:sp>
          <p:nvSpPr>
            <p:cNvPr id="90" name="テキスト ボックス 89"/>
            <p:cNvSpPr txBox="1"/>
            <p:nvPr/>
          </p:nvSpPr>
          <p:spPr>
            <a:xfrm flipH="1">
              <a:off x="125698" y="4112423"/>
              <a:ext cx="483901" cy="461665"/>
            </a:xfrm>
            <a:prstGeom prst="rect">
              <a:avLst/>
            </a:prstGeom>
            <a:solidFill>
              <a:schemeClr val="accent4">
                <a:lumMod val="60000"/>
                <a:lumOff val="40000"/>
              </a:schemeClr>
            </a:solidFill>
          </p:spPr>
          <p:txBody>
            <a:bodyPr wrap="square" rtlCol="0">
              <a:spAutoFit/>
            </a:bodyPr>
            <a:lstStyle/>
            <a:p>
              <a:pPr algn="ctr"/>
              <a:r>
                <a:rPr kumimoji="1" lang="ja-JP" altLang="en-US" sz="2400" b="1" dirty="0" smtClean="0">
                  <a:solidFill>
                    <a:srgbClr val="0070C0"/>
                  </a:solidFill>
                </a:rPr>
                <a:t>３</a:t>
              </a:r>
              <a:endParaRPr kumimoji="1" lang="ja-JP" altLang="en-US" sz="2400" b="1" dirty="0">
                <a:solidFill>
                  <a:srgbClr val="0070C0"/>
                </a:solidFill>
              </a:endParaRPr>
            </a:p>
          </p:txBody>
        </p:sp>
        <p:sp>
          <p:nvSpPr>
            <p:cNvPr id="91" name="テキスト ボックス 90"/>
            <p:cNvSpPr txBox="1"/>
            <p:nvPr/>
          </p:nvSpPr>
          <p:spPr>
            <a:xfrm>
              <a:off x="495123" y="4168856"/>
              <a:ext cx="6300500" cy="369332"/>
            </a:xfrm>
            <a:prstGeom prst="rect">
              <a:avLst/>
            </a:prstGeom>
            <a:noFill/>
          </p:spPr>
          <p:txBody>
            <a:bodyPr wrap="square" rtlCol="0">
              <a:spAutoFit/>
            </a:bodyPr>
            <a:lstStyle/>
            <a:p>
              <a:r>
                <a:rPr lang="ja-JP" altLang="en-US" sz="1800" b="1" dirty="0" smtClean="0"/>
                <a:t>　</a:t>
              </a:r>
              <a:r>
                <a:rPr lang="en-US" altLang="ja-JP" sz="1800" b="1" dirty="0" smtClean="0"/>
                <a:t>『</a:t>
              </a:r>
              <a:r>
                <a:rPr lang="ja-JP" altLang="en-US" sz="1800" b="1" dirty="0"/>
                <a:t>燕三条における</a:t>
              </a:r>
              <a:r>
                <a:rPr lang="en-US" altLang="ja-JP" sz="1800" b="1" dirty="0" err="1"/>
                <a:t>IoT</a:t>
              </a:r>
              <a:r>
                <a:rPr lang="ja-JP" altLang="en-US" sz="1800" b="1" dirty="0"/>
                <a:t>を活用したスマート工場の</a:t>
              </a:r>
              <a:r>
                <a:rPr lang="ja-JP" altLang="en-US" sz="1800" b="1" dirty="0" smtClean="0"/>
                <a:t>実証実験</a:t>
              </a:r>
              <a:r>
                <a:rPr lang="en-US" altLang="ja-JP" sz="1800" b="1" dirty="0" smtClean="0"/>
                <a:t>』</a:t>
              </a:r>
              <a:endParaRPr kumimoji="1" lang="ja-JP" altLang="en-US" sz="1600" b="1" dirty="0"/>
            </a:p>
          </p:txBody>
        </p:sp>
        <p:sp>
          <p:nvSpPr>
            <p:cNvPr id="92" name="テキスト ボックス 91"/>
            <p:cNvSpPr txBox="1"/>
            <p:nvPr/>
          </p:nvSpPr>
          <p:spPr>
            <a:xfrm>
              <a:off x="802431" y="4598724"/>
              <a:ext cx="6565383" cy="523220"/>
            </a:xfrm>
            <a:prstGeom prst="rect">
              <a:avLst/>
            </a:prstGeom>
            <a:noFill/>
          </p:spPr>
          <p:txBody>
            <a:bodyPr wrap="square" rtlCol="0">
              <a:spAutoFit/>
            </a:bodyPr>
            <a:lstStyle/>
            <a:p>
              <a:r>
                <a:rPr lang="ja-JP" altLang="en-US" sz="1400" dirty="0">
                  <a:latin typeface="ＭＳ 明朝" panose="02020609040205080304" pitchFamily="17" charset="-128"/>
                  <a:ea typeface="ＭＳ 明朝" panose="02020609040205080304" pitchFamily="17" charset="-128"/>
                </a:rPr>
                <a:t>燕三条の企業を対象に</a:t>
              </a:r>
              <a:r>
                <a:rPr lang="en-US" altLang="ja-JP" sz="1400" dirty="0" err="1">
                  <a:latin typeface="ＭＳ 明朝" panose="02020609040205080304" pitchFamily="17" charset="-128"/>
                  <a:ea typeface="ＭＳ 明朝" panose="02020609040205080304" pitchFamily="17" charset="-128"/>
                </a:rPr>
                <a:t>IoT</a:t>
              </a:r>
              <a:r>
                <a:rPr lang="ja-JP" altLang="en-US" sz="1400" dirty="0">
                  <a:latin typeface="ＭＳ 明朝" panose="02020609040205080304" pitchFamily="17" charset="-128"/>
                  <a:ea typeface="ＭＳ 明朝" panose="02020609040205080304" pitchFamily="17" charset="-128"/>
                </a:rPr>
                <a:t>センシングによる品質向上・省力化・業務改善を行うため</a:t>
              </a:r>
              <a:r>
                <a:rPr lang="ja-JP" altLang="en-US" sz="1400" dirty="0" smtClean="0">
                  <a:latin typeface="ＭＳ 明朝" panose="02020609040205080304" pitchFamily="17" charset="-128"/>
                  <a:ea typeface="ＭＳ 明朝" panose="02020609040205080304" pitchFamily="17" charset="-128"/>
                </a:rPr>
                <a:t>、データ</a:t>
              </a:r>
              <a:r>
                <a:rPr lang="ja-JP" altLang="en-US" sz="1400" dirty="0">
                  <a:latin typeface="ＭＳ 明朝" panose="02020609040205080304" pitchFamily="17" charset="-128"/>
                  <a:ea typeface="ＭＳ 明朝" panose="02020609040205080304" pitchFamily="17" charset="-128"/>
                </a:rPr>
                <a:t>解析や製造現場の見える</a:t>
              </a:r>
              <a:r>
                <a:rPr lang="ja-JP" altLang="en-US" sz="1400" dirty="0" smtClean="0">
                  <a:latin typeface="ＭＳ 明朝" panose="02020609040205080304" pitchFamily="17" charset="-128"/>
                  <a:ea typeface="ＭＳ 明朝" panose="02020609040205080304" pitchFamily="17" charset="-128"/>
                </a:rPr>
                <a:t>化の実証</a:t>
              </a:r>
              <a:r>
                <a:rPr lang="ja-JP" altLang="en-US" sz="1400" dirty="0">
                  <a:latin typeface="ＭＳ 明朝" panose="02020609040205080304" pitchFamily="17" charset="-128"/>
                  <a:ea typeface="ＭＳ 明朝" panose="02020609040205080304" pitchFamily="17" charset="-128"/>
                </a:rPr>
                <a:t>実験を行った</a:t>
              </a:r>
              <a:r>
                <a:rPr lang="ja-JP" altLang="en-US" sz="1400" dirty="0" smtClean="0">
                  <a:latin typeface="ＭＳ 明朝" panose="02020609040205080304" pitchFamily="17" charset="-128"/>
                  <a:ea typeface="ＭＳ 明朝" panose="02020609040205080304" pitchFamily="17" charset="-128"/>
                </a:rPr>
                <a:t>。</a:t>
              </a:r>
              <a:endParaRPr kumimoji="1" lang="ja-JP" altLang="en-US" sz="1600" b="1" dirty="0"/>
            </a:p>
          </p:txBody>
        </p:sp>
        <p:sp>
          <p:nvSpPr>
            <p:cNvPr id="93" name="テキスト ボックス 92"/>
            <p:cNvSpPr txBox="1"/>
            <p:nvPr/>
          </p:nvSpPr>
          <p:spPr>
            <a:xfrm>
              <a:off x="112461" y="5126933"/>
              <a:ext cx="740389" cy="307777"/>
            </a:xfrm>
            <a:prstGeom prst="rect">
              <a:avLst/>
            </a:prstGeom>
            <a:noFill/>
          </p:spPr>
          <p:txBody>
            <a:bodyPr wrap="square" rtlCol="0">
              <a:spAutoFit/>
            </a:bodyPr>
            <a:lstStyle/>
            <a:p>
              <a:r>
                <a:rPr lang="ja-JP" altLang="en-US" sz="1400" b="1" dirty="0" smtClean="0">
                  <a:solidFill>
                    <a:srgbClr val="002060"/>
                  </a:solidFill>
                </a:rPr>
                <a:t>発表者</a:t>
              </a:r>
              <a:endParaRPr kumimoji="1" lang="ja-JP" altLang="en-US" sz="1400" b="1" dirty="0">
                <a:solidFill>
                  <a:srgbClr val="002060"/>
                </a:solidFill>
              </a:endParaRPr>
            </a:p>
          </p:txBody>
        </p:sp>
        <p:sp>
          <p:nvSpPr>
            <p:cNvPr id="94" name="テキスト ボックス 93"/>
            <p:cNvSpPr txBox="1"/>
            <p:nvPr/>
          </p:nvSpPr>
          <p:spPr>
            <a:xfrm>
              <a:off x="827831" y="5132124"/>
              <a:ext cx="6565383" cy="307777"/>
            </a:xfrm>
            <a:prstGeom prst="rect">
              <a:avLst/>
            </a:prstGeom>
            <a:noFill/>
          </p:spPr>
          <p:txBody>
            <a:bodyPr wrap="square" rtlCol="0">
              <a:spAutoFit/>
            </a:bodyPr>
            <a:lstStyle/>
            <a:p>
              <a:r>
                <a:rPr lang="ja-JP" altLang="en-US" sz="1400" dirty="0">
                  <a:latin typeface="ＭＳ 明朝" panose="02020609040205080304" pitchFamily="17" charset="-128"/>
                  <a:ea typeface="ＭＳ 明朝" panose="02020609040205080304" pitchFamily="17" charset="-128"/>
                </a:rPr>
                <a:t>長岡工業高等専門学校・</a:t>
              </a:r>
              <a:r>
                <a:rPr lang="ja-JP" altLang="en-US" sz="1400" dirty="0" smtClean="0">
                  <a:latin typeface="ＭＳ 明朝" panose="02020609040205080304" pitchFamily="17" charset="-128"/>
                  <a:ea typeface="ＭＳ 明朝" panose="02020609040205080304" pitchFamily="17" charset="-128"/>
                </a:rPr>
                <a:t>燕市</a:t>
              </a:r>
              <a:endParaRPr kumimoji="1" lang="ja-JP" altLang="en-US" sz="1600" b="1" dirty="0"/>
            </a:p>
          </p:txBody>
        </p:sp>
      </p:grpSp>
      <p:sp>
        <p:nvSpPr>
          <p:cNvPr id="95" name="テキスト ボックス 94"/>
          <p:cNvSpPr txBox="1"/>
          <p:nvPr/>
        </p:nvSpPr>
        <p:spPr>
          <a:xfrm>
            <a:off x="-29040" y="10207171"/>
            <a:ext cx="7603003" cy="338554"/>
          </a:xfrm>
          <a:prstGeom prst="rect">
            <a:avLst/>
          </a:prstGeom>
          <a:solidFill>
            <a:schemeClr val="accent6">
              <a:lumMod val="50000"/>
            </a:schemeClr>
          </a:solidFill>
        </p:spPr>
        <p:txBody>
          <a:bodyPr wrap="square" rtlCol="0">
            <a:spAutoFit/>
          </a:bodyPr>
          <a:lstStyle/>
          <a:p>
            <a:pPr algn="ctr"/>
            <a:r>
              <a:rPr kumimoji="1" lang="ja-JP" altLang="en-US" sz="1600" dirty="0" smtClean="0">
                <a:solidFill>
                  <a:schemeClr val="bg1"/>
                </a:solidFill>
              </a:rPr>
              <a:t>　主催：</a:t>
            </a:r>
            <a:r>
              <a:rPr kumimoji="1" lang="ja-JP" altLang="en-US" sz="1400" dirty="0" smtClean="0">
                <a:solidFill>
                  <a:schemeClr val="bg1"/>
                </a:solidFill>
              </a:rPr>
              <a:t>新潟県</a:t>
            </a:r>
            <a:r>
              <a:rPr kumimoji="1" lang="en-US" altLang="ja-JP" sz="1400" dirty="0" smtClean="0">
                <a:solidFill>
                  <a:schemeClr val="bg1"/>
                </a:solidFill>
              </a:rPr>
              <a:t>IT</a:t>
            </a:r>
            <a:r>
              <a:rPr kumimoji="1" lang="ja-JP" altLang="en-US" sz="1400" dirty="0" smtClean="0">
                <a:solidFill>
                  <a:schemeClr val="bg1"/>
                </a:solidFill>
              </a:rPr>
              <a:t>＆</a:t>
            </a:r>
            <a:r>
              <a:rPr kumimoji="1" lang="en-US" altLang="ja-JP" sz="1400" dirty="0" smtClean="0">
                <a:solidFill>
                  <a:schemeClr val="bg1"/>
                </a:solidFill>
              </a:rPr>
              <a:t>ITS</a:t>
            </a:r>
            <a:r>
              <a:rPr kumimoji="1" lang="ja-JP" altLang="en-US" sz="1400" dirty="0" smtClean="0">
                <a:solidFill>
                  <a:schemeClr val="bg1"/>
                </a:solidFill>
              </a:rPr>
              <a:t>推進協議会、協賛：情報通信月間推進協議会</a:t>
            </a:r>
            <a:endParaRPr kumimoji="1" lang="ja-JP" altLang="en-US" sz="1400" dirty="0">
              <a:solidFill>
                <a:schemeClr val="bg1"/>
              </a:solidFill>
            </a:endParaRPr>
          </a:p>
        </p:txBody>
      </p:sp>
    </p:spTree>
    <p:extLst>
      <p:ext uri="{BB962C8B-B14F-4D97-AF65-F5344CB8AC3E}">
        <p14:creationId xmlns:p14="http://schemas.microsoft.com/office/powerpoint/2010/main" val="19729186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bodyPr wrap="none" numCol="1" fromWordArt="1">
        <a:prstTxWarp prst="textDoubleWave1">
          <a:avLst>
            <a:gd name="adj1" fmla="val 6250"/>
            <a:gd name="adj2" fmla="val -390"/>
          </a:avLst>
        </a:prstTxWarp>
        <a:scene3d>
          <a:camera prst="orthographicFront"/>
          <a:lightRig rig="soft" dir="t">
            <a:rot lat="0" lon="0" rev="10800000"/>
          </a:lightRig>
        </a:scene3d>
        <a:sp3d>
          <a:bevelT w="27940" h="12700"/>
          <a:contourClr>
            <a:srgbClr val="DDDDDD"/>
          </a:contourClr>
        </a:sp3d>
      </a:bodyPr>
      <a:lstStyle>
        <a:defPPr algn="ctr" rtl="0">
          <a:buNone/>
          <a:defRPr sz="4400" b="1" i="1" kern="10" cap="none" spc="150" dirty="0" smtClean="0">
            <a:ln w="11430"/>
            <a:solidFill>
              <a:srgbClr val="F8F8F8"/>
            </a:solidFill>
            <a:effectLst>
              <a:outerShdw blurRad="38100" dist="38100" dir="2700000" algn="tl">
                <a:srgbClr val="000000">
                  <a:alpha val="43137"/>
                </a:srgbClr>
              </a:outerShdw>
            </a:effectLst>
            <a:latin typeface="ＭＳ Ｐゴシック"/>
            <a:ea typeface="ＭＳ Ｐゴシック"/>
          </a:defRPr>
        </a:defPPr>
      </a:lstStyle>
    </a:spDef>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51</Template>
  <TotalTime>0</TotalTime>
  <Words>190</Words>
  <Application>Microsoft Office PowerPoint</Application>
  <PresentationFormat>ユーザー設定</PresentationFormat>
  <Paragraphs>34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MS UI Gothic</vt:lpstr>
      <vt:lpstr>ＭＳ 明朝</vt:lpstr>
      <vt:lpstr>Arial</vt:lpstr>
      <vt:lpstr>Arial Black</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2014-07-29T05:44:25Z</dcterms:created>
  <dcterms:modified xsi:type="dcterms:W3CDTF">2019-05-21T11:03:54Z</dcterms:modified>
</cp:coreProperties>
</file>